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FFBB0-F083-45DE-B28E-AC139F23A2E5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B568-E2D5-4A82-814E-32758501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3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53397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9" y="193918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643948" y="2199367"/>
            <a:ext cx="2822575" cy="42062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2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十八章 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</a:t>
            </a:r>
            <a:endParaRPr lang="zh-CN" sz="32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860032" y="1275606"/>
            <a:ext cx="4816710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人教</a:t>
            </a:r>
            <a:r>
              <a:rPr lang="zh-CN" altLang="en-US" sz="4800" b="1" baseline="-25000" dirty="0" smtClean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版物</a:t>
            </a: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理（初中）</a:t>
            </a:r>
            <a:endParaRPr lang="zh-CN" sz="4800" b="1" baseline="-25000" dirty="0">
              <a:solidFill>
                <a:srgbClr val="007E27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5387" y="2913449"/>
            <a:ext cx="4391967" cy="7078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lvl="0" latinLnBrk="1" hangingPunct="0"/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功率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课时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4000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1479"/>
            <a:ext cx="3638827" cy="36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/>
          <p:nvPr/>
        </p:nvGrpSpPr>
        <p:grpSpPr>
          <a:xfrm>
            <a:off x="5832135" y="1039413"/>
            <a:ext cx="1345647" cy="743897"/>
            <a:chOff x="0" y="0"/>
            <a:chExt cx="1174" cy="66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362" name="Rectangle 11"/>
            <p:cNvSpPr/>
            <p:nvPr/>
          </p:nvSpPr>
          <p:spPr>
            <a:xfrm>
              <a:off x="0" y="0"/>
              <a:ext cx="1174" cy="624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99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945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5363" name="Group 4"/>
            <p:cNvGrpSpPr/>
            <p:nvPr/>
          </p:nvGrpSpPr>
          <p:grpSpPr>
            <a:xfrm>
              <a:off x="181" y="45"/>
              <a:ext cx="785" cy="616"/>
              <a:chOff x="0" y="0"/>
              <a:chExt cx="785" cy="616"/>
            </a:xfrm>
          </p:grpSpPr>
          <p:sp>
            <p:nvSpPr>
              <p:cNvPr id="15364" name="Rectangle 6"/>
              <p:cNvSpPr/>
              <p:nvPr/>
            </p:nvSpPr>
            <p:spPr>
              <a:xfrm>
                <a:off x="0" y="121"/>
                <a:ext cx="635" cy="3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945" b="0" i="1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charset="0"/>
                    <a:ea typeface="黑体" panose="02010609060101010101" pitchFamily="49" charset="-122"/>
                    <a:cs typeface="+mn-cs"/>
                  </a:rPr>
                  <a:t>P</a:t>
                </a:r>
                <a:r>
                  <a:rPr kumimoji="0" lang="en-US" altLang="zh-CN" sz="1945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charset="0"/>
                    <a:ea typeface="黑体" panose="02010609060101010101" pitchFamily="49" charset="-122"/>
                    <a:cs typeface="+mn-cs"/>
                  </a:rPr>
                  <a:t> =   </a:t>
                </a:r>
              </a:p>
            </p:txBody>
          </p:sp>
          <p:grpSp>
            <p:nvGrpSpPr>
              <p:cNvPr id="15365" name="Group 6"/>
              <p:cNvGrpSpPr/>
              <p:nvPr/>
            </p:nvGrpSpPr>
            <p:grpSpPr>
              <a:xfrm>
                <a:off x="387" y="0"/>
                <a:ext cx="398" cy="616"/>
                <a:chOff x="0" y="0"/>
                <a:chExt cx="398" cy="616"/>
              </a:xfrm>
            </p:grpSpPr>
            <p:sp>
              <p:nvSpPr>
                <p:cNvPr id="15366" name="Rectangle 7"/>
                <p:cNvSpPr/>
                <p:nvPr/>
              </p:nvSpPr>
              <p:spPr>
                <a:xfrm>
                  <a:off x="0" y="0"/>
                  <a:ext cx="398" cy="6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945" b="0" i="1" u="none" strike="noStrike" kern="1200" cap="none" spc="0" normalizeH="0" baseline="0" noProof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imes New Roman" panose="02020603050405020304" charset="0"/>
                      <a:ea typeface="黑体" panose="02010609060101010101" pitchFamily="49" charset="-122"/>
                      <a:cs typeface="+mn-cs"/>
                    </a:rPr>
                    <a:t>W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945" b="0" i="1" u="none" strike="noStrike" kern="1200" cap="none" spc="0" normalizeH="0" baseline="0" noProof="1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imes New Roman" panose="02020603050405020304" charset="0"/>
                      <a:ea typeface="黑体" panose="02010609060101010101" pitchFamily="49" charset="-122"/>
                      <a:cs typeface="+mn-cs"/>
                    </a:rPr>
                    <a:t>t</a:t>
                  </a:r>
                </a:p>
              </p:txBody>
            </p:sp>
            <p:sp>
              <p:nvSpPr>
                <p:cNvPr id="15367" name="Line 8"/>
                <p:cNvSpPr/>
                <p:nvPr/>
              </p:nvSpPr>
              <p:spPr>
                <a:xfrm>
                  <a:off x="63" y="279"/>
                  <a:ext cx="272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13321" name="Rectangle 2"/>
          <p:cNvSpPr/>
          <p:nvPr/>
        </p:nvSpPr>
        <p:spPr>
          <a:xfrm>
            <a:off x="1657421" y="1637110"/>
            <a:ext cx="3312454" cy="54235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168400" indent="-1168400">
              <a:lnSpc>
                <a:spcPct val="150000"/>
              </a:lnSpc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数学表达式为:</a:t>
            </a:r>
          </a:p>
        </p:txBody>
      </p:sp>
      <p:grpSp>
        <p:nvGrpSpPr>
          <p:cNvPr id="12324" name="组合 12323"/>
          <p:cNvGrpSpPr/>
          <p:nvPr/>
        </p:nvGrpSpPr>
        <p:grpSpPr>
          <a:xfrm>
            <a:off x="3940151" y="3557588"/>
            <a:ext cx="1400281" cy="540544"/>
            <a:chOff x="2654" y="3022"/>
            <a:chExt cx="1179" cy="45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370" name="Rectangle 11"/>
            <p:cNvSpPr/>
            <p:nvPr/>
          </p:nvSpPr>
          <p:spPr>
            <a:xfrm>
              <a:off x="2654" y="3022"/>
              <a:ext cx="1179" cy="454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99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945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371" name="Rectangle 6"/>
            <p:cNvSpPr/>
            <p:nvPr/>
          </p:nvSpPr>
          <p:spPr>
            <a:xfrm>
              <a:off x="2830" y="3090"/>
              <a:ext cx="95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945" b="0" i="1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charset="0"/>
                  <a:ea typeface="黑体" panose="02010609060101010101" pitchFamily="49" charset="-122"/>
                  <a:cs typeface="+mn-cs"/>
                </a:rPr>
                <a:t>P</a:t>
              </a:r>
              <a:r>
                <a:rPr kumimoji="0" lang="en-US" altLang="zh-CN" sz="1945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charset="0"/>
                  <a:ea typeface="黑体" panose="02010609060101010101" pitchFamily="49" charset="-122"/>
                  <a:cs typeface="+mn-cs"/>
                </a:rPr>
                <a:t> =</a:t>
              </a:r>
              <a:r>
                <a:rPr kumimoji="0" lang="en-US" altLang="zh-CN" sz="1945" b="0" i="1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charset="0"/>
                  <a:ea typeface="黑体" panose="02010609060101010101" pitchFamily="49" charset="-122"/>
                  <a:cs typeface="+mn-cs"/>
                </a:rPr>
                <a:t>UI</a:t>
              </a:r>
              <a:r>
                <a:rPr kumimoji="0" lang="en-US" altLang="zh-CN" sz="1945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charset="0"/>
                  <a:ea typeface="黑体" panose="02010609060101010101" pitchFamily="49" charset="-122"/>
                  <a:cs typeface="+mn-cs"/>
                </a:rPr>
                <a:t>   </a:t>
              </a:r>
            </a:p>
          </p:txBody>
        </p:sp>
      </p:grpSp>
      <p:sp>
        <p:nvSpPr>
          <p:cNvPr id="13325" name="Rectangle 2"/>
          <p:cNvSpPr/>
          <p:nvPr/>
        </p:nvSpPr>
        <p:spPr>
          <a:xfrm>
            <a:off x="2065985" y="3517106"/>
            <a:ext cx="2909829" cy="54235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168400" indent="-1168400">
              <a:lnSpc>
                <a:spcPct val="150000"/>
              </a:lnSpc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由</a:t>
            </a:r>
            <a:r>
              <a:rPr lang="en-US" altLang="zh-CN" sz="1945" b="0" i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W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=</a:t>
            </a:r>
            <a:r>
              <a:rPr lang="en-US" altLang="zh-CN" sz="1945" b="0" i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UIt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，得:</a:t>
            </a:r>
          </a:p>
        </p:txBody>
      </p:sp>
      <p:sp>
        <p:nvSpPr>
          <p:cNvPr id="13326" name="Text Box 5"/>
          <p:cNvSpPr txBox="1"/>
          <p:nvPr/>
        </p:nvSpPr>
        <p:spPr>
          <a:xfrm>
            <a:off x="1932964" y="2220516"/>
            <a:ext cx="2315986" cy="315740"/>
          </a:xfrm>
          <a:prstGeom prst="rect">
            <a:avLst/>
          </a:prstGeom>
          <a:noFill/>
          <a:ln w="9525">
            <a:noFill/>
          </a:ln>
        </p:spPr>
        <p:txBody>
          <a:bodyPr lIns="13466" tIns="8079" rIns="0" bIns="80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945" b="0" i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W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</a:rPr>
              <a:t>——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焦耳（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J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）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  </a:t>
            </a:r>
            <a:endParaRPr lang="en-US" altLang="zh-CN" sz="1945" b="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3327" name="Text Box 6"/>
          <p:cNvSpPr txBox="1"/>
          <p:nvPr/>
        </p:nvSpPr>
        <p:spPr>
          <a:xfrm>
            <a:off x="1932965" y="2626519"/>
            <a:ext cx="2258977" cy="315740"/>
          </a:xfrm>
          <a:prstGeom prst="rect">
            <a:avLst/>
          </a:prstGeom>
          <a:noFill/>
          <a:ln w="9525">
            <a:noFill/>
          </a:ln>
        </p:spPr>
        <p:txBody>
          <a:bodyPr lIns="13466" tIns="8079" rIns="0" bIns="80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945" b="0" i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t 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</a:rPr>
              <a:t>——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秒   （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s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）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  </a:t>
            </a:r>
            <a:endParaRPr lang="en-US" altLang="zh-CN" sz="1945" b="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3328" name="Text Box 7"/>
          <p:cNvSpPr txBox="1"/>
          <p:nvPr/>
        </p:nvSpPr>
        <p:spPr>
          <a:xfrm>
            <a:off x="1932964" y="3112293"/>
            <a:ext cx="2530958" cy="315740"/>
          </a:xfrm>
          <a:prstGeom prst="rect">
            <a:avLst/>
          </a:prstGeom>
          <a:noFill/>
          <a:ln w="9525">
            <a:noFill/>
          </a:ln>
        </p:spPr>
        <p:txBody>
          <a:bodyPr lIns="13466" tIns="8079" rIns="0" bIns="80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945" b="0" i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P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</a:rPr>
              <a:t>——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瓦特（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W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）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  </a:t>
            </a:r>
            <a:endParaRPr lang="en-US" altLang="zh-CN" sz="1945" b="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3330" name="Text Box 18"/>
          <p:cNvSpPr txBox="1"/>
          <p:nvPr/>
        </p:nvSpPr>
        <p:spPr>
          <a:xfrm>
            <a:off x="1453139" y="591741"/>
            <a:ext cx="5818470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3. 电功率定义：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电流在单位时间内所做的功。</a:t>
            </a:r>
            <a:r>
              <a:rPr lang="zh-CN" altLang="en-US" sz="1945" b="0" dirty="0">
                <a:solidFill>
                  <a:schemeClr val="accent2"/>
                </a:solidFill>
                <a:latin typeface="Times New Roman" panose="02020603050405020304" charset="0"/>
                <a:ea typeface="楷体_GB2312" pitchFamily="49" charset="-122"/>
              </a:rPr>
              <a:t>   </a:t>
            </a:r>
            <a:r>
              <a:rPr lang="zh-CN" altLang="en-US" sz="1945" b="0" dirty="0">
                <a:solidFill>
                  <a:schemeClr val="accent2"/>
                </a:solidFill>
                <a:latin typeface="Times New Roman" panose="02020603050405020304" charset="0"/>
                <a:ea typeface="黑体" panose="02010609060101010101" pitchFamily="49" charset="-122"/>
              </a:rPr>
              <a:t>   </a:t>
            </a:r>
            <a:endParaRPr lang="zh-CN" altLang="en-US" sz="1945" b="0" dirty="0">
              <a:solidFill>
                <a:schemeClr val="accent2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3332" name="Rectangle 20"/>
          <p:cNvSpPr/>
          <p:nvPr/>
        </p:nvSpPr>
        <p:spPr>
          <a:xfrm>
            <a:off x="5245419" y="4138613"/>
            <a:ext cx="2479887" cy="538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 eaLnBrk="0" hangingPunct="0"/>
            <a:r>
              <a:rPr lang="zh-CN" altLang="en-US" sz="1945" b="0" dirty="0">
                <a:latin typeface="Times New Roman" panose="02020603050405020304" charset="0"/>
                <a:ea typeface="楷体_GB2312" pitchFamily="49" charset="-122"/>
              </a:rPr>
              <a:t>1W=1J/s=1V</a:t>
            </a:r>
            <a:r>
              <a:rPr lang="en-US" altLang="zh-CN" sz="1945" b="0" dirty="0">
                <a:latin typeface="Times New Roman" panose="02020603050405020304" charset="0"/>
                <a:ea typeface="楷体_GB2312" pitchFamily="49" charset="-122"/>
              </a:rPr>
              <a:t>·</a:t>
            </a:r>
            <a:r>
              <a:rPr lang="zh-CN" altLang="en-US" sz="1945" b="0" dirty="0">
                <a:latin typeface="Times New Roman" panose="02020603050405020304" charset="0"/>
                <a:ea typeface="楷体_GB2312" pitchFamily="49" charset="-122"/>
              </a:rPr>
              <a:t>A</a:t>
            </a:r>
          </a:p>
        </p:txBody>
      </p:sp>
      <p:sp>
        <p:nvSpPr>
          <p:cNvPr id="12307" name="Text Box 22"/>
          <p:cNvSpPr txBox="1"/>
          <p:nvPr/>
        </p:nvSpPr>
        <p:spPr>
          <a:xfrm>
            <a:off x="3656295" y="1222772"/>
            <a:ext cx="1198374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功率</a:t>
            </a:r>
            <a:r>
              <a:rPr lang="zh-CN" altLang="en-US" sz="1945" b="0" dirty="0"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zh-CN" altLang="en-US" sz="1945" dirty="0"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zh-CN" altLang="en-US" sz="1945" dirty="0">
                <a:latin typeface="Times New Roman" panose="02020603050405020304" charset="0"/>
                <a:ea typeface="黑体" panose="02010609060101010101" pitchFamily="49" charset="-122"/>
              </a:rPr>
              <a:t>=</a:t>
            </a:r>
          </a:p>
        </p:txBody>
      </p:sp>
      <p:grpSp>
        <p:nvGrpSpPr>
          <p:cNvPr id="12308" name="Group 23"/>
          <p:cNvGrpSpPr/>
          <p:nvPr/>
        </p:nvGrpSpPr>
        <p:grpSpPr>
          <a:xfrm>
            <a:off x="4680081" y="1006079"/>
            <a:ext cx="1022597" cy="878205"/>
            <a:chOff x="0" y="0"/>
            <a:chExt cx="2152" cy="1844"/>
          </a:xfrm>
        </p:grpSpPr>
        <p:sp>
          <p:nvSpPr>
            <p:cNvPr id="13333" name="Line 24"/>
            <p:cNvSpPr/>
            <p:nvPr/>
          </p:nvSpPr>
          <p:spPr>
            <a:xfrm>
              <a:off x="0" y="902"/>
              <a:ext cx="1983" cy="7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4" name="Text Box 25"/>
            <p:cNvSpPr txBox="1"/>
            <p:nvPr/>
          </p:nvSpPr>
          <p:spPr>
            <a:xfrm>
              <a:off x="167" y="0"/>
              <a:ext cx="1985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945" b="0" dirty="0">
                  <a:latin typeface="Times New Roman" panose="02020603050405020304" charset="0"/>
                  <a:ea typeface="黑体" panose="02010609060101010101" pitchFamily="49" charset="-122"/>
                </a:rPr>
                <a:t>电功</a:t>
              </a:r>
            </a:p>
          </p:txBody>
        </p:sp>
        <p:sp>
          <p:nvSpPr>
            <p:cNvPr id="13335" name="Text Box 26"/>
            <p:cNvSpPr txBox="1"/>
            <p:nvPr/>
          </p:nvSpPr>
          <p:spPr>
            <a:xfrm>
              <a:off x="169" y="1021"/>
              <a:ext cx="1701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945" b="0" dirty="0">
                  <a:latin typeface="Times New Roman" panose="02020603050405020304" charset="0"/>
                  <a:ea typeface="黑体" panose="02010609060101010101" pitchFamily="49" charset="-122"/>
                </a:rPr>
                <a:t>时间                                                                                      </a:t>
              </a:r>
            </a:p>
          </p:txBody>
        </p:sp>
      </p:grpSp>
      <p:sp>
        <p:nvSpPr>
          <p:cNvPr id="13339" name="Text Box 5"/>
          <p:cNvSpPr txBox="1"/>
          <p:nvPr/>
        </p:nvSpPr>
        <p:spPr>
          <a:xfrm>
            <a:off x="4895051" y="2275285"/>
            <a:ext cx="2774433" cy="315740"/>
          </a:xfrm>
          <a:prstGeom prst="rect">
            <a:avLst/>
          </a:prstGeom>
          <a:noFill/>
          <a:ln w="9525">
            <a:noFill/>
          </a:ln>
        </p:spPr>
        <p:txBody>
          <a:bodyPr lIns="13466" tIns="8079" rIns="0" bIns="80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945" b="0" i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W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</a:rPr>
              <a:t>——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千瓦时（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kW 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</a:rPr>
              <a:t>·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h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）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  </a:t>
            </a:r>
            <a:endParaRPr lang="en-US" altLang="zh-CN" sz="1945" b="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3340" name="Text Box 6"/>
          <p:cNvSpPr txBox="1"/>
          <p:nvPr/>
        </p:nvSpPr>
        <p:spPr>
          <a:xfrm>
            <a:off x="4895051" y="2626519"/>
            <a:ext cx="2258977" cy="315740"/>
          </a:xfrm>
          <a:prstGeom prst="rect">
            <a:avLst/>
          </a:prstGeom>
          <a:noFill/>
          <a:ln w="9525">
            <a:noFill/>
          </a:ln>
        </p:spPr>
        <p:txBody>
          <a:bodyPr lIns="13466" tIns="8079" rIns="0" bIns="80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945" b="0" i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t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 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</a:rPr>
              <a:t>——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小时（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h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）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  </a:t>
            </a:r>
            <a:endParaRPr lang="en-US" altLang="zh-CN" sz="1945" b="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3341" name="Text Box 7"/>
          <p:cNvSpPr txBox="1"/>
          <p:nvPr/>
        </p:nvSpPr>
        <p:spPr>
          <a:xfrm>
            <a:off x="4895050" y="3058716"/>
            <a:ext cx="2249476" cy="315740"/>
          </a:xfrm>
          <a:prstGeom prst="rect">
            <a:avLst/>
          </a:prstGeom>
          <a:noFill/>
          <a:ln w="9525">
            <a:noFill/>
          </a:ln>
        </p:spPr>
        <p:txBody>
          <a:bodyPr lIns="13466" tIns="8079" rIns="0" bIns="807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945" b="0" i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P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Times New Roman" panose="02020603050405020304" charset="0"/>
              </a:rPr>
              <a:t>——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千瓦（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kW</a:t>
            </a:r>
            <a:r>
              <a:rPr lang="zh-CN" altLang="en-US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）</a:t>
            </a:r>
            <a:r>
              <a:rPr lang="en-US" altLang="zh-CN" sz="1945" b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    </a:t>
            </a:r>
            <a:endParaRPr lang="en-US" altLang="zh-CN" sz="1945" b="0" dirty="0">
              <a:solidFill>
                <a:srgbClr val="0000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grpSp>
        <p:nvGrpSpPr>
          <p:cNvPr id="12323" name="组合 12322"/>
          <p:cNvGrpSpPr/>
          <p:nvPr/>
        </p:nvGrpSpPr>
        <p:grpSpPr>
          <a:xfrm>
            <a:off x="1960282" y="4317206"/>
            <a:ext cx="4268541" cy="401241"/>
            <a:chOff x="681" y="3762"/>
            <a:chExt cx="3594" cy="337"/>
          </a:xfrm>
        </p:grpSpPr>
        <p:sp>
          <p:nvSpPr>
            <p:cNvPr id="13331" name="Text Box 19"/>
            <p:cNvSpPr txBox="1"/>
            <p:nvPr/>
          </p:nvSpPr>
          <p:spPr>
            <a:xfrm>
              <a:off x="681" y="3770"/>
              <a:ext cx="199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1945" b="0" dirty="0">
                  <a:latin typeface="Times New Roman" panose="02020603050405020304" charset="0"/>
                  <a:ea typeface="黑体" panose="02010609060101010101" pitchFamily="49" charset="-122"/>
                </a:rPr>
                <a:t>1</a:t>
              </a:r>
              <a:r>
                <a:rPr lang="zh-CN" altLang="en-US" sz="1945" b="0" dirty="0">
                  <a:latin typeface="Times New Roman" panose="02020603050405020304" charset="0"/>
                  <a:ea typeface="黑体" panose="02010609060101010101" pitchFamily="49" charset="-122"/>
                </a:rPr>
                <a:t>瓦特 </a:t>
              </a:r>
              <a:r>
                <a:rPr lang="en-US" altLang="zh-CN" sz="1945" b="0" dirty="0">
                  <a:latin typeface="Times New Roman" panose="02020603050405020304" charset="0"/>
                  <a:ea typeface="黑体" panose="02010609060101010101" pitchFamily="49" charset="-122"/>
                </a:rPr>
                <a:t>=1</a:t>
              </a:r>
              <a:r>
                <a:rPr lang="zh-CN" altLang="en-US" sz="1945" b="0" dirty="0">
                  <a:latin typeface="Times New Roman" panose="02020603050405020304" charset="0"/>
                  <a:ea typeface="黑体" panose="02010609060101010101" pitchFamily="49" charset="-122"/>
                </a:rPr>
                <a:t>焦耳</a:t>
              </a:r>
              <a:r>
                <a:rPr lang="en-US" altLang="zh-CN" sz="1945" b="0" dirty="0">
                  <a:latin typeface="Times New Roman" panose="02020603050405020304" charset="0"/>
                  <a:ea typeface="黑体" panose="02010609060101010101" pitchFamily="49" charset="-122"/>
                </a:rPr>
                <a:t>/</a:t>
              </a:r>
              <a:r>
                <a:rPr lang="zh-CN" altLang="en-US" sz="1945" b="0" dirty="0">
                  <a:latin typeface="Times New Roman" panose="02020603050405020304" charset="0"/>
                  <a:ea typeface="黑体" panose="02010609060101010101" pitchFamily="49" charset="-122"/>
                </a:rPr>
                <a:t>秒</a:t>
              </a:r>
            </a:p>
          </p:txBody>
        </p:sp>
        <p:sp>
          <p:nvSpPr>
            <p:cNvPr id="2" name="Text Box 30"/>
            <p:cNvSpPr txBox="1"/>
            <p:nvPr/>
          </p:nvSpPr>
          <p:spPr>
            <a:xfrm>
              <a:off x="2268" y="3762"/>
              <a:ext cx="200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945" b="0" dirty="0">
                  <a:latin typeface="Times New Roman" panose="02020603050405020304" charset="0"/>
                  <a:ea typeface="黑体" panose="02010609060101010101" pitchFamily="49" charset="-122"/>
                </a:rPr>
                <a:t>= 1伏特</a:t>
              </a:r>
              <a:r>
                <a:rPr lang="en-US" altLang="zh-CN" sz="1945" b="0" dirty="0">
                  <a:latin typeface="Times New Roman" panose="02020603050405020304" charset="0"/>
                  <a:ea typeface="黑体" panose="02010609060101010101" pitchFamily="49" charset="-122"/>
                </a:rPr>
                <a:t>·</a:t>
              </a:r>
              <a:r>
                <a:rPr lang="zh-CN" altLang="en-US" sz="1945" b="0" dirty="0">
                  <a:latin typeface="Times New Roman" panose="02020603050405020304" charset="0"/>
                  <a:ea typeface="黑体" panose="02010609060101010101" pitchFamily="49" charset="-122"/>
                </a:rPr>
                <a:t>安培</a:t>
              </a:r>
            </a:p>
          </p:txBody>
        </p:sp>
      </p:grpSp>
      <p:sp>
        <p:nvSpPr>
          <p:cNvPr id="13343" name="Text Box 31"/>
          <p:cNvSpPr txBox="1"/>
          <p:nvPr/>
        </p:nvSpPr>
        <p:spPr>
          <a:xfrm>
            <a:off x="3000694" y="1212057"/>
            <a:ext cx="682919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即</a:t>
            </a:r>
            <a:r>
              <a:rPr lang="zh-CN" altLang="en-US" sz="1945" b="0" dirty="0">
                <a:latin typeface="Times New Roman" panose="02020603050405020304" charset="0"/>
                <a:ea typeface="楷体_GB2312" pitchFamily="49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2823791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3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bldLvl="0"/>
      <p:bldP spid="13326" grpId="0"/>
      <p:bldP spid="13327" grpId="0"/>
      <p:bldP spid="13328" grpId="0"/>
      <p:bldP spid="13330" grpId="0"/>
      <p:bldP spid="13332" grpId="0"/>
      <p:bldP spid="12307" grpId="0"/>
      <p:bldP spid="13339" grpId="0"/>
      <p:bldP spid="13340" grpId="0"/>
      <p:bldP spid="133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/>
          <p:nvPr/>
        </p:nvSpPr>
        <p:spPr>
          <a:xfrm>
            <a:off x="1415133" y="732494"/>
            <a:ext cx="5464540" cy="56078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我们学习了功率的公式</a:t>
            </a:r>
          </a:p>
        </p:txBody>
      </p:sp>
      <p:grpSp>
        <p:nvGrpSpPr>
          <p:cNvPr id="19459" name="组合 13"/>
          <p:cNvGrpSpPr/>
          <p:nvPr/>
        </p:nvGrpSpPr>
        <p:grpSpPr>
          <a:xfrm>
            <a:off x="2189504" y="1357313"/>
            <a:ext cx="2352812" cy="743688"/>
            <a:chOff x="2186" y="2172"/>
            <a:chExt cx="4951" cy="1560"/>
          </a:xfrm>
        </p:grpSpPr>
        <p:grpSp>
          <p:nvGrpSpPr>
            <p:cNvPr id="14352" name="组合 1"/>
            <p:cNvGrpSpPr/>
            <p:nvPr/>
          </p:nvGrpSpPr>
          <p:grpSpPr>
            <a:xfrm>
              <a:off x="2186" y="2172"/>
              <a:ext cx="2111" cy="1560"/>
              <a:chOff x="4247" y="5453"/>
              <a:chExt cx="2113" cy="1560"/>
            </a:xfrm>
          </p:grpSpPr>
          <p:sp>
            <p:nvSpPr>
              <p:cNvPr id="14355" name="文本框 1"/>
              <p:cNvSpPr txBox="1"/>
              <p:nvPr/>
            </p:nvSpPr>
            <p:spPr>
              <a:xfrm>
                <a:off x="4247" y="5818"/>
                <a:ext cx="1317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945" b="0" i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P  =</a:t>
                </a:r>
              </a:p>
            </p:txBody>
          </p:sp>
          <p:sp>
            <p:nvSpPr>
              <p:cNvPr id="14356" name="文本框 3"/>
              <p:cNvSpPr txBox="1"/>
              <p:nvPr/>
            </p:nvSpPr>
            <p:spPr>
              <a:xfrm>
                <a:off x="5540" y="5453"/>
                <a:ext cx="820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945" b="0" i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W</a:t>
                </a:r>
              </a:p>
            </p:txBody>
          </p:sp>
          <p:sp>
            <p:nvSpPr>
              <p:cNvPr id="14357" name="文本框 4"/>
              <p:cNvSpPr txBox="1"/>
              <p:nvPr/>
            </p:nvSpPr>
            <p:spPr>
              <a:xfrm>
                <a:off x="5625" y="6190"/>
                <a:ext cx="445" cy="8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945" b="0" i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t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 flipH="1">
                <a:off x="5460" y="6217"/>
                <a:ext cx="861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53" name="矩形 9"/>
            <p:cNvSpPr/>
            <p:nvPr/>
          </p:nvSpPr>
          <p:spPr>
            <a:xfrm>
              <a:off x="5532" y="2443"/>
              <a:ext cx="1605" cy="9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120000"/>
                </a:lnSpc>
              </a:pPr>
              <a:r>
                <a:rPr lang="en-US" altLang="zh-CN" sz="1945" b="0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P</a:t>
              </a:r>
              <a:r>
                <a:rPr lang="en-US" altLang="zh-CN" sz="1945" b="0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  <a:sym typeface="宋体" panose="02010600030101010101" pitchFamily="2" charset="-122"/>
                </a:rPr>
                <a:t>=</a:t>
              </a:r>
              <a:r>
                <a:rPr lang="en-US" altLang="zh-CN" sz="1945" b="0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UI</a:t>
              </a:r>
            </a:p>
          </p:txBody>
        </p:sp>
        <p:sp>
          <p:nvSpPr>
            <p:cNvPr id="14354" name="文本框 2"/>
            <p:cNvSpPr txBox="1"/>
            <p:nvPr/>
          </p:nvSpPr>
          <p:spPr>
            <a:xfrm>
              <a:off x="4716" y="2537"/>
              <a:ext cx="785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945" b="0" dirty="0">
                  <a:solidFill>
                    <a:srgbClr val="0D0D0D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和</a:t>
              </a:r>
            </a:p>
          </p:txBody>
        </p:sp>
      </p:grpSp>
      <p:sp>
        <p:nvSpPr>
          <p:cNvPr id="4" name="Rectangle 2"/>
          <p:cNvSpPr/>
          <p:nvPr/>
        </p:nvSpPr>
        <p:spPr>
          <a:xfrm>
            <a:off x="1415133" y="2177654"/>
            <a:ext cx="5464540" cy="56078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结合欧姆定律</a:t>
            </a:r>
            <a:r>
              <a:rPr lang="en-US" altLang="zh-CN" sz="1945" b="0" i="1" dirty="0">
                <a:latin typeface="Times New Roman" panose="02020603050405020304" charset="0"/>
                <a:ea typeface="黑体" panose="02010609060101010101" pitchFamily="49" charset="-122"/>
              </a:rPr>
              <a:t>U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=</a:t>
            </a:r>
            <a:r>
              <a:rPr lang="en-US" altLang="zh-CN" sz="1945" b="0" i="1" dirty="0">
                <a:latin typeface="Times New Roman" panose="02020603050405020304" charset="0"/>
                <a:ea typeface="黑体" panose="02010609060101010101" pitchFamily="49" charset="-122"/>
              </a:rPr>
              <a:t>IR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，电功率的公式还能变形为</a:t>
            </a:r>
          </a:p>
        </p:txBody>
      </p:sp>
      <p:grpSp>
        <p:nvGrpSpPr>
          <p:cNvPr id="3" name="组合 1"/>
          <p:cNvGrpSpPr/>
          <p:nvPr/>
        </p:nvGrpSpPr>
        <p:grpSpPr>
          <a:xfrm>
            <a:off x="2170501" y="2786062"/>
            <a:ext cx="2798186" cy="748849"/>
            <a:chOff x="2145" y="5848"/>
            <a:chExt cx="5890" cy="1575"/>
          </a:xfrm>
        </p:grpSpPr>
        <p:sp>
          <p:nvSpPr>
            <p:cNvPr id="14345" name="Rectangle 3"/>
            <p:cNvSpPr/>
            <p:nvPr/>
          </p:nvSpPr>
          <p:spPr>
            <a:xfrm>
              <a:off x="5765" y="6295"/>
              <a:ext cx="2270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altLang="zh-CN" sz="1945" b="0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P</a:t>
              </a:r>
              <a:r>
                <a:rPr lang="en-US" altLang="zh-CN" sz="1945" b="0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=</a:t>
              </a:r>
              <a:r>
                <a:rPr lang="en-US" altLang="zh-CN" sz="1945" b="0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I</a:t>
              </a:r>
              <a:r>
                <a:rPr lang="en-US" altLang="zh-CN" sz="1945" b="0" baseline="30000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  <a:r>
                <a:rPr lang="en-US" altLang="zh-CN" sz="1945" b="0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R</a:t>
              </a:r>
            </a:p>
          </p:txBody>
        </p:sp>
        <p:grpSp>
          <p:nvGrpSpPr>
            <p:cNvPr id="14346" name="组合 7"/>
            <p:cNvGrpSpPr/>
            <p:nvPr/>
          </p:nvGrpSpPr>
          <p:grpSpPr>
            <a:xfrm>
              <a:off x="2145" y="5848"/>
              <a:ext cx="2253" cy="1575"/>
              <a:chOff x="4257" y="5439"/>
              <a:chExt cx="2253" cy="1576"/>
            </a:xfrm>
          </p:grpSpPr>
          <p:sp>
            <p:nvSpPr>
              <p:cNvPr id="14348" name="文本框 1"/>
              <p:cNvSpPr txBox="1"/>
              <p:nvPr/>
            </p:nvSpPr>
            <p:spPr>
              <a:xfrm>
                <a:off x="4257" y="5884"/>
                <a:ext cx="1317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945" b="0" i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P  =</a:t>
                </a:r>
              </a:p>
            </p:txBody>
          </p:sp>
          <p:sp>
            <p:nvSpPr>
              <p:cNvPr id="14349" name="文本框 3"/>
              <p:cNvSpPr txBox="1"/>
              <p:nvPr/>
            </p:nvSpPr>
            <p:spPr>
              <a:xfrm>
                <a:off x="5568" y="5439"/>
                <a:ext cx="942" cy="8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945" b="0" i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U</a:t>
                </a:r>
                <a:r>
                  <a:rPr lang="en-US" altLang="zh-CN" sz="1945" b="0" i="1" baseline="30000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</a:p>
            </p:txBody>
          </p:sp>
          <p:sp>
            <p:nvSpPr>
              <p:cNvPr id="14350" name="文本框 4"/>
              <p:cNvSpPr txBox="1"/>
              <p:nvPr/>
            </p:nvSpPr>
            <p:spPr>
              <a:xfrm>
                <a:off x="5589" y="6190"/>
                <a:ext cx="433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945" b="0" i="1" dirty="0">
                    <a:solidFill>
                      <a:srgbClr val="FF0000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R</a:t>
                </a: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flipH="1">
                <a:off x="5475" y="6246"/>
                <a:ext cx="86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47" name="文本框 6"/>
            <p:cNvSpPr txBox="1"/>
            <p:nvPr/>
          </p:nvSpPr>
          <p:spPr>
            <a:xfrm>
              <a:off x="4872" y="6295"/>
              <a:ext cx="957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945" b="0" dirty="0">
                  <a:solidFill>
                    <a:srgbClr val="0D0D0D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和</a:t>
              </a:r>
            </a:p>
          </p:txBody>
        </p:sp>
      </p:grpSp>
      <p:sp>
        <p:nvSpPr>
          <p:cNvPr id="5" name="文本框 15"/>
          <p:cNvSpPr/>
          <p:nvPr/>
        </p:nvSpPr>
        <p:spPr>
          <a:xfrm>
            <a:off x="5106458" y="2997993"/>
            <a:ext cx="2593904" cy="1348925"/>
          </a:xfrm>
          <a:prstGeom prst="wedgeRoundRectCallout">
            <a:avLst>
              <a:gd name="adj1" fmla="val -84921"/>
              <a:gd name="adj2" fmla="val 11009"/>
              <a:gd name="adj3" fmla="val 16667"/>
            </a:avLst>
          </a:prstGeom>
          <a:solidFill>
            <a:srgbClr val="D6F5F5"/>
          </a:solidFill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       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仅适合</a:t>
            </a:r>
            <a:r>
              <a:rPr lang="zh-CN" altLang="en-US" sz="1945" b="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纯电阻电路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，即电能全部转化为内能的电路。</a:t>
            </a:r>
          </a:p>
        </p:txBody>
      </p:sp>
      <p:sp>
        <p:nvSpPr>
          <p:cNvPr id="19475" name="文本框 16"/>
          <p:cNvSpPr/>
          <p:nvPr/>
        </p:nvSpPr>
        <p:spPr>
          <a:xfrm>
            <a:off x="5106458" y="1007269"/>
            <a:ext cx="2593904" cy="515248"/>
          </a:xfrm>
          <a:prstGeom prst="wedgeRoundRectCallout">
            <a:avLst>
              <a:gd name="adj1" fmla="val -63310"/>
              <a:gd name="adj2" fmla="val 177685"/>
              <a:gd name="adj3" fmla="val 16667"/>
            </a:avLst>
          </a:prstGeom>
          <a:solidFill>
            <a:srgbClr val="D6F5F5"/>
          </a:solidFill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       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适合</a:t>
            </a:r>
            <a:r>
              <a:rPr lang="zh-CN" altLang="en-US" sz="1945" b="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所有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电路</a:t>
            </a:r>
          </a:p>
        </p:txBody>
      </p:sp>
      <p:grpSp>
        <p:nvGrpSpPr>
          <p:cNvPr id="7169" name="组合 6147"/>
          <p:cNvGrpSpPr/>
          <p:nvPr/>
        </p:nvGrpSpPr>
        <p:grpSpPr>
          <a:xfrm>
            <a:off x="292101" y="0"/>
            <a:ext cx="2555545" cy="764488"/>
            <a:chOff x="0" y="0"/>
            <a:chExt cx="4026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320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电功率的计算</a:t>
              </a:r>
              <a:endPara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7609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94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4" grpId="0" bldLvl="0" animBg="1"/>
      <p:bldP spid="5" grpId="0" bldLvl="0" animBg="1"/>
      <p:bldP spid="1947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9" name="Rectangle 7"/>
          <p:cNvSpPr/>
          <p:nvPr/>
        </p:nvSpPr>
        <p:spPr>
          <a:xfrm>
            <a:off x="3896208" y="885826"/>
            <a:ext cx="3593935" cy="11324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795" b="0" dirty="0">
                <a:latin typeface="Times New Roman" panose="02020603050405020304" charset="0"/>
                <a:ea typeface="黑体" panose="02010609060101010101" pitchFamily="49" charset="-122"/>
              </a:rPr>
              <a:t>在串联电路中电流处处相等，若电阻</a:t>
            </a:r>
            <a:r>
              <a:rPr lang="en-US" altLang="zh-CN" sz="1795" b="0" i="1" dirty="0">
                <a:latin typeface="Times New Roman" panose="02020603050405020304" charset="0"/>
                <a:ea typeface="黑体" panose="02010609060101010101" pitchFamily="49" charset="-122"/>
              </a:rPr>
              <a:t>R</a:t>
            </a:r>
            <a:r>
              <a:rPr lang="en-US" altLang="zh-CN" sz="1795" b="0" baseline="-25000" dirty="0"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zh-CN" altLang="en-US" sz="1795" b="0" dirty="0">
                <a:latin typeface="Times New Roman" panose="02020603050405020304" charset="0"/>
                <a:ea typeface="黑体" panose="02010609060101010101" pitchFamily="49" charset="-122"/>
              </a:rPr>
              <a:t>、</a:t>
            </a:r>
            <a:r>
              <a:rPr lang="en-US" altLang="zh-CN" sz="1795" b="0" i="1" dirty="0">
                <a:latin typeface="Times New Roman" panose="02020603050405020304" charset="0"/>
                <a:ea typeface="黑体" panose="02010609060101010101" pitchFamily="49" charset="-122"/>
              </a:rPr>
              <a:t>R</a:t>
            </a:r>
            <a:r>
              <a:rPr lang="en-US" altLang="zh-CN" sz="1795" b="0" baseline="-25000" dirty="0"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zh-CN" altLang="en-US" sz="1795" b="0" dirty="0">
                <a:latin typeface="Times New Roman" panose="02020603050405020304" charset="0"/>
                <a:ea typeface="黑体" panose="02010609060101010101" pitchFamily="49" charset="-122"/>
              </a:rPr>
              <a:t>的功率分别为</a:t>
            </a:r>
            <a:r>
              <a:rPr lang="en-US" altLang="zh-CN" sz="1795" b="0" i="1" dirty="0">
                <a:latin typeface="Times New Roman" panose="02020603050405020304" charset="0"/>
                <a:ea typeface="黑体" panose="02010609060101010101" pitchFamily="49" charset="-122"/>
              </a:rPr>
              <a:t>P</a:t>
            </a:r>
            <a:r>
              <a:rPr lang="en-US" altLang="zh-CN" sz="1795" b="0" baseline="-25000" dirty="0"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zh-CN" altLang="zh-CN" sz="1795" b="0" dirty="0">
                <a:latin typeface="Times New Roman" panose="02020603050405020304" charset="0"/>
                <a:ea typeface="黑体" panose="02010609060101010101" pitchFamily="49" charset="-122"/>
              </a:rPr>
              <a:t>、</a:t>
            </a:r>
            <a:r>
              <a:rPr lang="en-US" altLang="zh-CN" sz="1795" b="0" i="1" dirty="0">
                <a:latin typeface="Times New Roman" panose="02020603050405020304" charset="0"/>
                <a:ea typeface="黑体" panose="02010609060101010101" pitchFamily="49" charset="-122"/>
              </a:rPr>
              <a:t>P</a:t>
            </a:r>
            <a:r>
              <a:rPr lang="en-US" altLang="zh-CN" sz="1795" b="0" baseline="-25000" dirty="0"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zh-CN" altLang="en-US" sz="1795" b="0" dirty="0">
                <a:latin typeface="Times New Roman" panose="02020603050405020304" charset="0"/>
                <a:ea typeface="黑体" panose="02010609060101010101" pitchFamily="49" charset="-122"/>
              </a:rPr>
              <a:t>，则 </a:t>
            </a:r>
          </a:p>
        </p:txBody>
      </p:sp>
      <p:sp>
        <p:nvSpPr>
          <p:cNvPr id="15364" name="文本框 17"/>
          <p:cNvSpPr txBox="1"/>
          <p:nvPr/>
        </p:nvSpPr>
        <p:spPr>
          <a:xfrm>
            <a:off x="1378315" y="460773"/>
            <a:ext cx="3649980" cy="39212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945" b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4.</a:t>
            </a:r>
            <a:r>
              <a:rPr lang="zh-CN" altLang="zh-CN" sz="1945" b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串、并联电路中电功率的特点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29151" y="1054894"/>
            <a:ext cx="2052320" cy="1200150"/>
            <a:chOff x="795" y="2215"/>
            <a:chExt cx="4320" cy="2520"/>
          </a:xfrm>
        </p:grpSpPr>
        <p:grpSp>
          <p:nvGrpSpPr>
            <p:cNvPr id="15409" name="Group 17"/>
            <p:cNvGrpSpPr/>
            <p:nvPr/>
          </p:nvGrpSpPr>
          <p:grpSpPr>
            <a:xfrm>
              <a:off x="795" y="2215"/>
              <a:ext cx="4320" cy="2520"/>
              <a:chOff x="0" y="0"/>
              <a:chExt cx="1728" cy="1008"/>
            </a:xfrm>
          </p:grpSpPr>
          <p:sp>
            <p:nvSpPr>
              <p:cNvPr id="15412" name="Line 19"/>
              <p:cNvSpPr/>
              <p:nvPr/>
            </p:nvSpPr>
            <p:spPr>
              <a:xfrm>
                <a:off x="1536" y="144"/>
                <a:ext cx="192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5413" name="Group 20"/>
              <p:cNvGrpSpPr/>
              <p:nvPr/>
            </p:nvGrpSpPr>
            <p:grpSpPr>
              <a:xfrm>
                <a:off x="0" y="0"/>
                <a:ext cx="1728" cy="1008"/>
                <a:chOff x="0" y="0"/>
                <a:chExt cx="1728" cy="1008"/>
              </a:xfrm>
            </p:grpSpPr>
            <p:sp>
              <p:nvSpPr>
                <p:cNvPr id="15414" name="Line 21"/>
                <p:cNvSpPr/>
                <p:nvPr/>
              </p:nvSpPr>
              <p:spPr>
                <a:xfrm>
                  <a:off x="0" y="144"/>
                  <a:ext cx="912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15" name="Line 22"/>
                <p:cNvSpPr/>
                <p:nvPr/>
              </p:nvSpPr>
              <p:spPr>
                <a:xfrm>
                  <a:off x="0" y="144"/>
                  <a:ext cx="0" cy="768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16" name="Line 25"/>
                <p:cNvSpPr/>
                <p:nvPr/>
              </p:nvSpPr>
              <p:spPr>
                <a:xfrm>
                  <a:off x="912" y="96"/>
                  <a:ext cx="0" cy="96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17" name="Line 26"/>
                <p:cNvSpPr/>
                <p:nvPr/>
              </p:nvSpPr>
              <p:spPr>
                <a:xfrm>
                  <a:off x="960" y="48"/>
                  <a:ext cx="0" cy="192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18" name="Line 27"/>
                <p:cNvSpPr/>
                <p:nvPr/>
              </p:nvSpPr>
              <p:spPr>
                <a:xfrm>
                  <a:off x="960" y="144"/>
                  <a:ext cx="192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19" name="Line 28"/>
                <p:cNvSpPr/>
                <p:nvPr/>
              </p:nvSpPr>
              <p:spPr>
                <a:xfrm flipV="1">
                  <a:off x="1152" y="0"/>
                  <a:ext cx="144" cy="144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20" name="Line 29"/>
                <p:cNvSpPr/>
                <p:nvPr/>
              </p:nvSpPr>
              <p:spPr>
                <a:xfrm>
                  <a:off x="1344" y="144"/>
                  <a:ext cx="240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21" name="Line 30"/>
                <p:cNvSpPr/>
                <p:nvPr/>
              </p:nvSpPr>
              <p:spPr>
                <a:xfrm>
                  <a:off x="0" y="912"/>
                  <a:ext cx="432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22" name="Line 31"/>
                <p:cNvSpPr/>
                <p:nvPr/>
              </p:nvSpPr>
              <p:spPr>
                <a:xfrm>
                  <a:off x="672" y="912"/>
                  <a:ext cx="288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23" name="Line 32"/>
                <p:cNvSpPr/>
                <p:nvPr/>
              </p:nvSpPr>
              <p:spPr>
                <a:xfrm>
                  <a:off x="1200" y="912"/>
                  <a:ext cx="528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24" name="Line 33"/>
                <p:cNvSpPr/>
                <p:nvPr/>
              </p:nvSpPr>
              <p:spPr>
                <a:xfrm>
                  <a:off x="1728" y="144"/>
                  <a:ext cx="0" cy="768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5425" name="Group 34"/>
                <p:cNvGrpSpPr/>
                <p:nvPr/>
              </p:nvGrpSpPr>
              <p:grpSpPr>
                <a:xfrm>
                  <a:off x="432" y="768"/>
                  <a:ext cx="240" cy="240"/>
                  <a:chOff x="0" y="0"/>
                  <a:chExt cx="240" cy="240"/>
                </a:xfrm>
              </p:grpSpPr>
              <p:sp>
                <p:nvSpPr>
                  <p:cNvPr id="15430" name="Oval 35"/>
                  <p:cNvSpPr/>
                  <p:nvPr/>
                </p:nvSpPr>
                <p:spPr>
                  <a:xfrm>
                    <a:off x="0" y="0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10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5431" name="Line 36"/>
                  <p:cNvSpPr/>
                  <p:nvPr/>
                </p:nvSpPr>
                <p:spPr>
                  <a:xfrm flipH="1">
                    <a:off x="24" y="48"/>
                    <a:ext cx="192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432" name="Line 37"/>
                  <p:cNvSpPr/>
                  <p:nvPr/>
                </p:nvSpPr>
                <p:spPr>
                  <a:xfrm>
                    <a:off x="48" y="48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5426" name="Group 39"/>
                <p:cNvGrpSpPr/>
                <p:nvPr/>
              </p:nvGrpSpPr>
              <p:grpSpPr>
                <a:xfrm>
                  <a:off x="960" y="768"/>
                  <a:ext cx="240" cy="240"/>
                  <a:chOff x="0" y="0"/>
                  <a:chExt cx="240" cy="240"/>
                </a:xfrm>
              </p:grpSpPr>
              <p:sp>
                <p:nvSpPr>
                  <p:cNvPr id="15427" name="Oval 40"/>
                  <p:cNvSpPr/>
                  <p:nvPr/>
                </p:nvSpPr>
                <p:spPr>
                  <a:xfrm>
                    <a:off x="0" y="0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10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5428" name="Line 41"/>
                  <p:cNvSpPr/>
                  <p:nvPr/>
                </p:nvSpPr>
                <p:spPr>
                  <a:xfrm flipH="1">
                    <a:off x="24" y="48"/>
                    <a:ext cx="192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429" name="Line 42"/>
                  <p:cNvSpPr/>
                  <p:nvPr/>
                </p:nvSpPr>
                <p:spPr>
                  <a:xfrm>
                    <a:off x="24" y="48"/>
                    <a:ext cx="168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</p:grpSp>
        <p:sp>
          <p:nvSpPr>
            <p:cNvPr id="15410" name="文本框 2"/>
            <p:cNvSpPr txBox="1"/>
            <p:nvPr/>
          </p:nvSpPr>
          <p:spPr>
            <a:xfrm>
              <a:off x="1903" y="3240"/>
              <a:ext cx="797" cy="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795" i="1" dirty="0">
                  <a:latin typeface="Times New Roman" panose="02020603050405020304" charset="0"/>
                </a:rPr>
                <a:t>I</a:t>
              </a:r>
              <a:r>
                <a:rPr lang="en-US" altLang="zh-CN" sz="1795" baseline="-25000" dirty="0">
                  <a:latin typeface="Times New Roman" panose="02020603050405020304" charset="0"/>
                </a:rPr>
                <a:t>1</a:t>
              </a:r>
            </a:p>
          </p:txBody>
        </p:sp>
        <p:sp>
          <p:nvSpPr>
            <p:cNvPr id="15411" name="文本框 3"/>
            <p:cNvSpPr txBox="1"/>
            <p:nvPr/>
          </p:nvSpPr>
          <p:spPr>
            <a:xfrm>
              <a:off x="3210" y="3240"/>
              <a:ext cx="797" cy="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795" i="1" dirty="0">
                  <a:latin typeface="Times New Roman" panose="02020603050405020304" charset="0"/>
                </a:rPr>
                <a:t>I</a:t>
              </a:r>
              <a:r>
                <a:rPr lang="en-US" altLang="zh-CN" sz="1795" baseline="-25000" dirty="0">
                  <a:latin typeface="Times New Roman" panose="02020603050405020304" charset="0"/>
                </a:rPr>
                <a:t>2</a:t>
              </a:r>
            </a:p>
          </p:txBody>
        </p:sp>
      </p:grpSp>
      <p:graphicFrame>
        <p:nvGraphicFramePr>
          <p:cNvPr id="3" name="对象 4"/>
          <p:cNvGraphicFramePr/>
          <p:nvPr/>
        </p:nvGraphicFramePr>
        <p:xfrm>
          <a:off x="4682455" y="1646635"/>
          <a:ext cx="2020252" cy="601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r:id="rId3" imgW="3385185" imgH="855980" progId="Equation.DSMT4">
                  <p:embed/>
                </p:oleObj>
              </mc:Choice>
              <mc:Fallback>
                <p:oleObj r:id="rId3" imgW="3385185" imgH="8559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82455" y="1646635"/>
                        <a:ext cx="2020252" cy="60126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68" name="文本框 6"/>
          <p:cNvSpPr txBox="1"/>
          <p:nvPr/>
        </p:nvSpPr>
        <p:spPr>
          <a:xfrm>
            <a:off x="1465016" y="2364582"/>
            <a:ext cx="5009656" cy="4385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795" b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结论：串联电路用电器的电功率与电阻成正比。</a:t>
            </a:r>
          </a:p>
        </p:txBody>
      </p:sp>
      <p:sp>
        <p:nvSpPr>
          <p:cNvPr id="8" name="Rectangle 7"/>
          <p:cNvSpPr/>
          <p:nvPr/>
        </p:nvSpPr>
        <p:spPr>
          <a:xfrm>
            <a:off x="3896209" y="2826544"/>
            <a:ext cx="3850475" cy="785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795" b="0" dirty="0">
                <a:latin typeface="Times New Roman" panose="02020603050405020304" charset="0"/>
                <a:ea typeface="黑体" panose="02010609060101010101" pitchFamily="49" charset="-122"/>
              </a:rPr>
              <a:t>在并联电路中各支路电压相等，若电阻</a:t>
            </a:r>
            <a:r>
              <a:rPr lang="en-US" altLang="zh-CN" sz="1795" b="0" i="1" dirty="0">
                <a:latin typeface="Times New Roman" panose="02020603050405020304" charset="0"/>
                <a:ea typeface="黑体" panose="02010609060101010101" pitchFamily="49" charset="-122"/>
              </a:rPr>
              <a:t>R</a:t>
            </a:r>
            <a:r>
              <a:rPr lang="en-US" altLang="zh-CN" sz="1795" b="0" baseline="-25000" dirty="0"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zh-CN" altLang="en-US" sz="1795" b="0" dirty="0">
                <a:latin typeface="Times New Roman" panose="02020603050405020304" charset="0"/>
                <a:ea typeface="黑体" panose="02010609060101010101" pitchFamily="49" charset="-122"/>
              </a:rPr>
              <a:t>、</a:t>
            </a:r>
            <a:r>
              <a:rPr lang="en-US" altLang="zh-CN" sz="1795" b="0" i="1" dirty="0">
                <a:latin typeface="Times New Roman" panose="02020603050405020304" charset="0"/>
                <a:ea typeface="黑体" panose="02010609060101010101" pitchFamily="49" charset="-122"/>
              </a:rPr>
              <a:t>R</a:t>
            </a:r>
            <a:r>
              <a:rPr lang="en-US" altLang="zh-CN" sz="1795" b="0" baseline="-25000" dirty="0"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zh-CN" altLang="en-US" sz="1795" b="0" dirty="0">
                <a:latin typeface="Times New Roman" panose="02020603050405020304" charset="0"/>
                <a:ea typeface="黑体" panose="02010609060101010101" pitchFamily="49" charset="-122"/>
              </a:rPr>
              <a:t>的功率分别为</a:t>
            </a:r>
            <a:r>
              <a:rPr lang="en-US" altLang="zh-CN" sz="1795" b="0" i="1" dirty="0">
                <a:latin typeface="Times New Roman" panose="02020603050405020304" charset="0"/>
                <a:ea typeface="黑体" panose="02010609060101010101" pitchFamily="49" charset="-122"/>
              </a:rPr>
              <a:t>P</a:t>
            </a:r>
            <a:r>
              <a:rPr lang="en-US" altLang="zh-CN" sz="1795" b="0" baseline="-25000" dirty="0"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zh-CN" altLang="zh-CN" sz="1795" b="0" dirty="0">
                <a:latin typeface="Times New Roman" panose="02020603050405020304" charset="0"/>
                <a:ea typeface="黑体" panose="02010609060101010101" pitchFamily="49" charset="-122"/>
              </a:rPr>
              <a:t>、</a:t>
            </a:r>
            <a:r>
              <a:rPr lang="en-US" altLang="zh-CN" sz="1795" b="0" i="1" dirty="0">
                <a:latin typeface="Times New Roman" panose="02020603050405020304" charset="0"/>
                <a:ea typeface="黑体" panose="02010609060101010101" pitchFamily="49" charset="-122"/>
              </a:rPr>
              <a:t>P</a:t>
            </a:r>
            <a:r>
              <a:rPr lang="en-US" altLang="zh-CN" sz="1795" b="0" baseline="-25000" dirty="0"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zh-CN" altLang="en-US" sz="1795" b="0" dirty="0">
                <a:latin typeface="Times New Roman" panose="02020603050405020304" charset="0"/>
                <a:ea typeface="黑体" panose="02010609060101010101" pitchFamily="49" charset="-122"/>
              </a:rPr>
              <a:t>，则 </a:t>
            </a:r>
          </a:p>
        </p:txBody>
      </p:sp>
      <p:grpSp>
        <p:nvGrpSpPr>
          <p:cNvPr id="4" name="组合 2"/>
          <p:cNvGrpSpPr/>
          <p:nvPr/>
        </p:nvGrpSpPr>
        <p:grpSpPr>
          <a:xfrm>
            <a:off x="1529151" y="2958704"/>
            <a:ext cx="2280356" cy="1399142"/>
            <a:chOff x="795" y="6212"/>
            <a:chExt cx="4800" cy="2939"/>
          </a:xfrm>
        </p:grpSpPr>
        <p:grpSp>
          <p:nvGrpSpPr>
            <p:cNvPr id="15372" name="Group 3"/>
            <p:cNvGrpSpPr/>
            <p:nvPr/>
          </p:nvGrpSpPr>
          <p:grpSpPr>
            <a:xfrm>
              <a:off x="795" y="6212"/>
              <a:ext cx="4800" cy="2400"/>
              <a:chOff x="0" y="0"/>
              <a:chExt cx="1920" cy="960"/>
            </a:xfrm>
          </p:grpSpPr>
          <p:grpSp>
            <p:nvGrpSpPr>
              <p:cNvPr id="15375" name="Group 4"/>
              <p:cNvGrpSpPr/>
              <p:nvPr/>
            </p:nvGrpSpPr>
            <p:grpSpPr>
              <a:xfrm>
                <a:off x="0" y="0"/>
                <a:ext cx="1920" cy="960"/>
                <a:chOff x="0" y="0"/>
                <a:chExt cx="1920" cy="960"/>
              </a:xfrm>
            </p:grpSpPr>
            <p:sp>
              <p:nvSpPr>
                <p:cNvPr id="15378" name="Line 5"/>
                <p:cNvSpPr/>
                <p:nvPr/>
              </p:nvSpPr>
              <p:spPr>
                <a:xfrm>
                  <a:off x="0" y="624"/>
                  <a:ext cx="288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5379" name="Group 6"/>
                <p:cNvGrpSpPr/>
                <p:nvPr/>
              </p:nvGrpSpPr>
              <p:grpSpPr>
                <a:xfrm>
                  <a:off x="0" y="0"/>
                  <a:ext cx="1920" cy="960"/>
                  <a:chOff x="0" y="0"/>
                  <a:chExt cx="1920" cy="960"/>
                </a:xfrm>
              </p:grpSpPr>
              <p:sp>
                <p:nvSpPr>
                  <p:cNvPr id="15380" name="Line 7"/>
                  <p:cNvSpPr/>
                  <p:nvPr/>
                </p:nvSpPr>
                <p:spPr>
                  <a:xfrm>
                    <a:off x="0" y="144"/>
                    <a:ext cx="480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81" name="Line 8"/>
                  <p:cNvSpPr/>
                  <p:nvPr/>
                </p:nvSpPr>
                <p:spPr>
                  <a:xfrm>
                    <a:off x="480" y="96"/>
                    <a:ext cx="0" cy="9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82" name="Line 9"/>
                  <p:cNvSpPr/>
                  <p:nvPr/>
                </p:nvSpPr>
                <p:spPr>
                  <a:xfrm>
                    <a:off x="528" y="48"/>
                    <a:ext cx="0" cy="192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83" name="Line 10"/>
                  <p:cNvSpPr/>
                  <p:nvPr/>
                </p:nvSpPr>
                <p:spPr>
                  <a:xfrm>
                    <a:off x="0" y="144"/>
                    <a:ext cx="0" cy="48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84" name="Line 11"/>
                  <p:cNvSpPr/>
                  <p:nvPr/>
                </p:nvSpPr>
                <p:spPr>
                  <a:xfrm>
                    <a:off x="624" y="144"/>
                    <a:ext cx="96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85" name="Line 12"/>
                  <p:cNvSpPr/>
                  <p:nvPr/>
                </p:nvSpPr>
                <p:spPr>
                  <a:xfrm>
                    <a:off x="768" y="144"/>
                    <a:ext cx="96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86" name="Line 13"/>
                  <p:cNvSpPr/>
                  <p:nvPr/>
                </p:nvSpPr>
                <p:spPr>
                  <a:xfrm>
                    <a:off x="912" y="96"/>
                    <a:ext cx="0" cy="9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87" name="Line 14"/>
                  <p:cNvSpPr/>
                  <p:nvPr/>
                </p:nvSpPr>
                <p:spPr>
                  <a:xfrm>
                    <a:off x="960" y="48"/>
                    <a:ext cx="0" cy="192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88" name="Line 15"/>
                  <p:cNvSpPr/>
                  <p:nvPr/>
                </p:nvSpPr>
                <p:spPr>
                  <a:xfrm>
                    <a:off x="960" y="144"/>
                    <a:ext cx="192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89" name="Line 16"/>
                  <p:cNvSpPr/>
                  <p:nvPr/>
                </p:nvSpPr>
                <p:spPr>
                  <a:xfrm flipV="1">
                    <a:off x="1152" y="0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90" name="Line 17"/>
                  <p:cNvSpPr/>
                  <p:nvPr/>
                </p:nvSpPr>
                <p:spPr>
                  <a:xfrm>
                    <a:off x="1344" y="144"/>
                    <a:ext cx="240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91" name="Line 18"/>
                  <p:cNvSpPr/>
                  <p:nvPr/>
                </p:nvSpPr>
                <p:spPr>
                  <a:xfrm>
                    <a:off x="288" y="432"/>
                    <a:ext cx="0" cy="432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92" name="Line 19"/>
                  <p:cNvSpPr/>
                  <p:nvPr/>
                </p:nvSpPr>
                <p:spPr>
                  <a:xfrm>
                    <a:off x="288" y="432"/>
                    <a:ext cx="288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93" name="Line 20"/>
                  <p:cNvSpPr/>
                  <p:nvPr/>
                </p:nvSpPr>
                <p:spPr>
                  <a:xfrm>
                    <a:off x="288" y="864"/>
                    <a:ext cx="288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94" name="Oval 21"/>
                  <p:cNvSpPr/>
                  <p:nvPr/>
                </p:nvSpPr>
                <p:spPr>
                  <a:xfrm>
                    <a:off x="576" y="336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10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5395" name="Oval 22"/>
                  <p:cNvSpPr/>
                  <p:nvPr/>
                </p:nvSpPr>
                <p:spPr>
                  <a:xfrm>
                    <a:off x="576" y="720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10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5396" name="Line 23"/>
                  <p:cNvSpPr/>
                  <p:nvPr/>
                </p:nvSpPr>
                <p:spPr>
                  <a:xfrm>
                    <a:off x="816" y="432"/>
                    <a:ext cx="288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97" name="Line 24"/>
                  <p:cNvSpPr/>
                  <p:nvPr/>
                </p:nvSpPr>
                <p:spPr>
                  <a:xfrm>
                    <a:off x="816" y="864"/>
                    <a:ext cx="288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98" name="Line 25"/>
                  <p:cNvSpPr/>
                  <p:nvPr/>
                </p:nvSpPr>
                <p:spPr>
                  <a:xfrm>
                    <a:off x="1104" y="432"/>
                    <a:ext cx="192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399" name="Line 26"/>
                  <p:cNvSpPr/>
                  <p:nvPr/>
                </p:nvSpPr>
                <p:spPr>
                  <a:xfrm flipV="1">
                    <a:off x="1104" y="864"/>
                    <a:ext cx="192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400" name="Line 27"/>
                  <p:cNvSpPr/>
                  <p:nvPr/>
                </p:nvSpPr>
                <p:spPr>
                  <a:xfrm>
                    <a:off x="1296" y="432"/>
                    <a:ext cx="240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401" name="Line 28"/>
                  <p:cNvSpPr/>
                  <p:nvPr/>
                </p:nvSpPr>
                <p:spPr>
                  <a:xfrm>
                    <a:off x="1536" y="432"/>
                    <a:ext cx="0" cy="432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402" name="Line 29"/>
                  <p:cNvSpPr/>
                  <p:nvPr/>
                </p:nvSpPr>
                <p:spPr>
                  <a:xfrm>
                    <a:off x="1296" y="864"/>
                    <a:ext cx="240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403" name="Line 30"/>
                  <p:cNvSpPr/>
                  <p:nvPr/>
                </p:nvSpPr>
                <p:spPr>
                  <a:xfrm>
                    <a:off x="1536" y="144"/>
                    <a:ext cx="384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404" name="Line 31"/>
                  <p:cNvSpPr/>
                  <p:nvPr/>
                </p:nvSpPr>
                <p:spPr>
                  <a:xfrm>
                    <a:off x="1920" y="144"/>
                    <a:ext cx="0" cy="48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405" name="Line 32"/>
                  <p:cNvSpPr/>
                  <p:nvPr/>
                </p:nvSpPr>
                <p:spPr>
                  <a:xfrm>
                    <a:off x="1536" y="624"/>
                    <a:ext cx="384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406" name="Line 33"/>
                  <p:cNvSpPr/>
                  <p:nvPr/>
                </p:nvSpPr>
                <p:spPr>
                  <a:xfrm flipH="1">
                    <a:off x="576" y="768"/>
                    <a:ext cx="192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407" name="Line 34"/>
                  <p:cNvSpPr/>
                  <p:nvPr/>
                </p:nvSpPr>
                <p:spPr>
                  <a:xfrm>
                    <a:off x="624" y="768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5408" name="Line 35"/>
                  <p:cNvSpPr/>
                  <p:nvPr/>
                </p:nvSpPr>
                <p:spPr>
                  <a:xfrm>
                    <a:off x="624" y="384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15376" name="Line 36"/>
              <p:cNvSpPr/>
              <p:nvPr/>
            </p:nvSpPr>
            <p:spPr>
              <a:xfrm>
                <a:off x="528" y="144"/>
                <a:ext cx="48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7" name="Line 37"/>
              <p:cNvSpPr/>
              <p:nvPr/>
            </p:nvSpPr>
            <p:spPr>
              <a:xfrm flipH="1">
                <a:off x="624" y="384"/>
                <a:ext cx="144" cy="14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5373" name="文本框 8"/>
            <p:cNvSpPr txBox="1"/>
            <p:nvPr/>
          </p:nvSpPr>
          <p:spPr>
            <a:xfrm>
              <a:off x="2997" y="6974"/>
              <a:ext cx="797" cy="11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795" i="1" dirty="0">
                  <a:latin typeface="Times New Roman" panose="02020603050405020304" charset="0"/>
                </a:rPr>
                <a:t>U</a:t>
              </a:r>
              <a:r>
                <a:rPr lang="en-US" altLang="zh-CN" sz="1795" baseline="-25000" dirty="0">
                  <a:latin typeface="Times New Roman" panose="02020603050405020304" charset="0"/>
                </a:rPr>
                <a:t>1</a:t>
              </a:r>
            </a:p>
          </p:txBody>
        </p:sp>
        <p:sp>
          <p:nvSpPr>
            <p:cNvPr id="15374" name="文本框 9"/>
            <p:cNvSpPr txBox="1"/>
            <p:nvPr/>
          </p:nvSpPr>
          <p:spPr>
            <a:xfrm>
              <a:off x="2955" y="7998"/>
              <a:ext cx="800" cy="11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795" i="1" dirty="0">
                  <a:latin typeface="Times New Roman" panose="02020603050405020304" charset="0"/>
                </a:rPr>
                <a:t>U</a:t>
              </a:r>
              <a:r>
                <a:rPr lang="en-US" altLang="zh-CN" sz="1795" baseline="-25000" dirty="0">
                  <a:latin typeface="Times New Roman" panose="02020603050405020304" charset="0"/>
                </a:rPr>
                <a:t>2</a:t>
              </a:r>
            </a:p>
          </p:txBody>
        </p:sp>
      </p:grpSp>
      <p:graphicFrame>
        <p:nvGraphicFramePr>
          <p:cNvPr id="6" name="对象 10"/>
          <p:cNvGraphicFramePr/>
          <p:nvPr/>
        </p:nvGraphicFramePr>
        <p:xfrm>
          <a:off x="4785784" y="3476626"/>
          <a:ext cx="2033317" cy="964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r:id="rId5" imgW="2701290" imgH="1268095" progId="Equation.DSMT4">
                  <p:embed/>
                </p:oleObj>
              </mc:Choice>
              <mc:Fallback>
                <p:oleObj r:id="rId5" imgW="2701290" imgH="126809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5784" y="3476626"/>
                        <a:ext cx="2033317" cy="96440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12"/>
          <p:cNvSpPr txBox="1"/>
          <p:nvPr/>
        </p:nvSpPr>
        <p:spPr>
          <a:xfrm>
            <a:off x="1465016" y="4324351"/>
            <a:ext cx="5009656" cy="4385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795" b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结论：并联电路用电器的电功率与电阻成反比。</a:t>
            </a:r>
          </a:p>
        </p:txBody>
      </p:sp>
    </p:spTree>
    <p:extLst>
      <p:ext uri="{BB962C8B-B14F-4D97-AF65-F5344CB8AC3E}">
        <p14:creationId xmlns:p14="http://schemas.microsoft.com/office/powerpoint/2010/main" val="3360473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9" grpId="0"/>
      <p:bldP spid="21568" grpId="0"/>
      <p:bldP spid="8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/>
          <p:nvPr/>
        </p:nvSpPr>
        <p:spPr>
          <a:xfrm>
            <a:off x="1777378" y="1070372"/>
            <a:ext cx="5791153" cy="54235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kW </a:t>
            </a:r>
            <a:r>
              <a:rPr lang="en-US" altLang="zh-CN" sz="1945" b="0" dirty="0">
                <a:latin typeface="Times New Roman" panose="02020603050405020304" charset="0"/>
                <a:ea typeface="Times New Roman" panose="02020603050405020304" charset="0"/>
              </a:rPr>
              <a:t>·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 h 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和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kW 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是两个不同物理量的单位。</a:t>
            </a:r>
            <a:endParaRPr lang="zh-CN" altLang="en-US" sz="1945" b="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39" name="Rectangle 3"/>
          <p:cNvSpPr/>
          <p:nvPr/>
        </p:nvSpPr>
        <p:spPr>
          <a:xfrm>
            <a:off x="1562407" y="2482454"/>
            <a:ext cx="6033441" cy="93321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        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如果 </a:t>
            </a:r>
            <a:r>
              <a:rPr lang="en-US" altLang="zh-CN" sz="1945" b="0" i="1" dirty="0">
                <a:latin typeface="Times New Roman" panose="02020603050405020304" charset="0"/>
                <a:ea typeface="黑体" panose="02010609060101010101" pitchFamily="49" charset="-122"/>
              </a:rPr>
              <a:t>P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和 </a:t>
            </a:r>
            <a:r>
              <a:rPr lang="en-US" altLang="zh-CN" sz="1945" b="0" i="1" dirty="0">
                <a:latin typeface="Times New Roman" panose="02020603050405020304" charset="0"/>
                <a:ea typeface="黑体" panose="02010609060101010101" pitchFamily="49" charset="-122"/>
              </a:rPr>
              <a:t>t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的单位分别用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kW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、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h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，那么它们相乘之后，就得到电能的另一个单位：千瓦时（度）。</a:t>
            </a:r>
            <a:endParaRPr lang="zh-CN" altLang="en-US" sz="1945" b="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4340" name="Rectangle 11"/>
          <p:cNvSpPr/>
          <p:nvPr/>
        </p:nvSpPr>
        <p:spPr>
          <a:xfrm>
            <a:off x="4523305" y="1852612"/>
            <a:ext cx="1133052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945" b="0" i="1" dirty="0">
                <a:latin typeface="Times New Roman" panose="02020603050405020304" charset="0"/>
                <a:ea typeface="黑体" panose="02010609060101010101" pitchFamily="49" charset="-122"/>
              </a:rPr>
              <a:t>W</a:t>
            </a:r>
            <a:r>
              <a:rPr lang="en-US" altLang="zh-CN" sz="1945" dirty="0">
                <a:latin typeface="Times New Roman" panose="02020603050405020304" charset="0"/>
                <a:ea typeface="黑体" panose="02010609060101010101" pitchFamily="49" charset="-122"/>
              </a:rPr>
              <a:t> = </a:t>
            </a:r>
            <a:r>
              <a:rPr lang="en-US" altLang="zh-CN" sz="1945" b="0" i="1" dirty="0">
                <a:latin typeface="Times New Roman" panose="02020603050405020304" charset="0"/>
                <a:ea typeface="黑体" panose="02010609060101010101" pitchFamily="49" charset="-122"/>
              </a:rPr>
              <a:t>Pt</a:t>
            </a:r>
          </a:p>
        </p:txBody>
      </p:sp>
      <p:sp>
        <p:nvSpPr>
          <p:cNvPr id="14341" name="AutoShape 13"/>
          <p:cNvSpPr/>
          <p:nvPr/>
        </p:nvSpPr>
        <p:spPr>
          <a:xfrm>
            <a:off x="3879581" y="1933575"/>
            <a:ext cx="510705" cy="226219"/>
          </a:xfrm>
          <a:prstGeom prst="rightArrow">
            <a:avLst>
              <a:gd name="adj1" fmla="val 44444"/>
              <a:gd name="adj2" fmla="val 81421"/>
            </a:avLst>
          </a:prstGeom>
          <a:solidFill>
            <a:srgbClr val="FFFF99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945" b="0" dirty="0"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14342" name="TextBox 11"/>
          <p:cNvSpPr/>
          <p:nvPr/>
        </p:nvSpPr>
        <p:spPr>
          <a:xfrm>
            <a:off x="1663359" y="3739754"/>
            <a:ext cx="5952678" cy="966653"/>
          </a:xfrm>
          <a:prstGeom prst="snip2DiagRect">
            <a:avLst/>
          </a:prstGeom>
          <a:solidFill>
            <a:schemeClr val="bg1"/>
          </a:solidFill>
          <a:ln w="222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945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1 </a:t>
            </a:r>
            <a:r>
              <a:rPr kumimoji="0" lang="zh-CN" altLang="en-US" sz="1945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千瓦时可以看作功率为 </a:t>
            </a:r>
            <a:r>
              <a:rPr kumimoji="0" lang="en-US" altLang="zh-CN" sz="1945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1 kW </a:t>
            </a:r>
            <a:r>
              <a:rPr kumimoji="0" lang="zh-CN" altLang="en-US" sz="1945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的用电器使用 </a:t>
            </a:r>
            <a:r>
              <a:rPr kumimoji="0" lang="en-US" altLang="zh-CN" sz="1945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1 h </a:t>
            </a:r>
            <a:r>
              <a:rPr kumimoji="0" lang="zh-CN" altLang="en-US" sz="1945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所消耗的电能。</a:t>
            </a:r>
            <a:endParaRPr kumimoji="0" lang="zh-CN" altLang="en-US" sz="19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4345" name="Group 9"/>
          <p:cNvGrpSpPr/>
          <p:nvPr/>
        </p:nvGrpSpPr>
        <p:grpSpPr>
          <a:xfrm>
            <a:off x="2723962" y="1463278"/>
            <a:ext cx="838506" cy="994172"/>
            <a:chOff x="0" y="-170"/>
            <a:chExt cx="706" cy="835"/>
          </a:xfrm>
        </p:grpSpPr>
        <p:sp>
          <p:nvSpPr>
            <p:cNvPr id="16399" name="Rectangle 13"/>
            <p:cNvSpPr/>
            <p:nvPr/>
          </p:nvSpPr>
          <p:spPr>
            <a:xfrm>
              <a:off x="0" y="136"/>
              <a:ext cx="6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945" b="0" i="1" dirty="0">
                  <a:latin typeface="Times New Roman" panose="02020603050405020304" charset="0"/>
                  <a:ea typeface="黑体" panose="02010609060101010101" pitchFamily="49" charset="-122"/>
                </a:rPr>
                <a:t>P</a:t>
              </a:r>
              <a:r>
                <a:rPr lang="en-US" altLang="zh-CN" sz="1945" b="0" dirty="0">
                  <a:latin typeface="Times New Roman" panose="02020603050405020304" charset="0"/>
                  <a:ea typeface="黑体" panose="02010609060101010101" pitchFamily="49" charset="-122"/>
                </a:rPr>
                <a:t> </a:t>
              </a:r>
              <a:r>
                <a:rPr lang="en-US" altLang="zh-CN" sz="1945" dirty="0">
                  <a:latin typeface="Times New Roman" panose="02020603050405020304" charset="0"/>
                  <a:ea typeface="黑体" panose="02010609060101010101" pitchFamily="49" charset="-122"/>
                </a:rPr>
                <a:t>=</a:t>
              </a:r>
            </a:p>
          </p:txBody>
        </p:sp>
        <p:sp>
          <p:nvSpPr>
            <p:cNvPr id="16400" name="Rectangle 14"/>
            <p:cNvSpPr/>
            <p:nvPr/>
          </p:nvSpPr>
          <p:spPr>
            <a:xfrm>
              <a:off x="378" y="-170"/>
              <a:ext cx="328" cy="8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945" b="0" i="1" dirty="0">
                  <a:latin typeface="Times New Roman" panose="02020603050405020304" charset="0"/>
                  <a:ea typeface="黑体" panose="02010609060101010101" pitchFamily="49" charset="-122"/>
                </a:rPr>
                <a:t>W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945" b="0" i="1" dirty="0">
                  <a:latin typeface="Times New Roman" panose="02020603050405020304" charset="0"/>
                  <a:ea typeface="黑体" panose="02010609060101010101" pitchFamily="49" charset="-122"/>
                </a:rPr>
                <a:t>t</a:t>
              </a:r>
            </a:p>
          </p:txBody>
        </p:sp>
        <p:sp>
          <p:nvSpPr>
            <p:cNvPr id="16401" name="Line 15"/>
            <p:cNvSpPr/>
            <p:nvPr/>
          </p:nvSpPr>
          <p:spPr>
            <a:xfrm>
              <a:off x="419" y="283"/>
              <a:ext cx="273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" name="文本框 1"/>
          <p:cNvSpPr txBox="1"/>
          <p:nvPr/>
        </p:nvSpPr>
        <p:spPr>
          <a:xfrm>
            <a:off x="358775" y="258448"/>
            <a:ext cx="1977390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拓展：千瓦时</a:t>
            </a:r>
          </a:p>
        </p:txBody>
      </p:sp>
    </p:spTree>
    <p:extLst>
      <p:ext uri="{BB962C8B-B14F-4D97-AF65-F5344CB8AC3E}">
        <p14:creationId xmlns:p14="http://schemas.microsoft.com/office/powerpoint/2010/main" val="557540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 bldLvl="0" animBg="1"/>
      <p:bldP spid="1434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/>
          <p:nvPr/>
        </p:nvSpPr>
        <p:spPr>
          <a:xfrm>
            <a:off x="1905647" y="401241"/>
            <a:ext cx="1644944" cy="538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 eaLnBrk="0" hangingPunct="0"/>
            <a:r>
              <a:rPr lang="en-US" altLang="zh-CN" sz="1945" b="0" i="1" dirty="0">
                <a:latin typeface="Times New Roman" panose="02020603050405020304" charset="0"/>
                <a:ea typeface="黑体" panose="02010609060101010101" pitchFamily="49" charset="-122"/>
              </a:rPr>
              <a:t>W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=</a:t>
            </a:r>
            <a:r>
              <a:rPr lang="en-US" altLang="zh-CN" sz="1945" b="0" i="1" dirty="0">
                <a:latin typeface="Times New Roman" panose="02020603050405020304" charset="0"/>
                <a:ea typeface="黑体" panose="02010609060101010101" pitchFamily="49" charset="-122"/>
              </a:rPr>
              <a:t>Pt</a:t>
            </a:r>
          </a:p>
        </p:txBody>
      </p:sp>
      <p:sp>
        <p:nvSpPr>
          <p:cNvPr id="15364" name="Rectangle 4"/>
          <p:cNvSpPr/>
          <p:nvPr/>
        </p:nvSpPr>
        <p:spPr>
          <a:xfrm>
            <a:off x="2874799" y="401241"/>
            <a:ext cx="1669885" cy="5381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 eaLnBrk="0" hangingPunct="0"/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=1kW×1h</a:t>
            </a:r>
          </a:p>
        </p:txBody>
      </p:sp>
      <p:sp>
        <p:nvSpPr>
          <p:cNvPr id="15365" name="Rectangle 5"/>
          <p:cNvSpPr/>
          <p:nvPr/>
        </p:nvSpPr>
        <p:spPr>
          <a:xfrm>
            <a:off x="3992411" y="401241"/>
            <a:ext cx="1669885" cy="5143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 eaLnBrk="0" hangingPunct="0"/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=1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kW</a:t>
            </a:r>
            <a:r>
              <a:rPr lang="en-US" altLang="zh-CN" sz="1945" b="0" dirty="0">
                <a:latin typeface="Times New Roman" panose="02020603050405020304" charset="0"/>
                <a:ea typeface="Times New Roman" panose="02020603050405020304" charset="0"/>
              </a:rPr>
              <a:t>·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h</a:t>
            </a:r>
            <a:endParaRPr lang="zh-CN" altLang="en-US" sz="1945" b="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5366" name="Rectangle 6"/>
          <p:cNvSpPr/>
          <p:nvPr/>
        </p:nvSpPr>
        <p:spPr>
          <a:xfrm>
            <a:off x="1905647" y="914400"/>
            <a:ext cx="3312454" cy="540544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 eaLnBrk="0" hangingPunct="0"/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=1000W×3600s</a:t>
            </a:r>
          </a:p>
        </p:txBody>
      </p:sp>
      <p:sp>
        <p:nvSpPr>
          <p:cNvPr id="15367" name="Rectangle 7"/>
          <p:cNvSpPr/>
          <p:nvPr/>
        </p:nvSpPr>
        <p:spPr>
          <a:xfrm>
            <a:off x="4113555" y="914400"/>
            <a:ext cx="2127145" cy="540544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 eaLnBrk="0" hangingPunct="0"/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=3.6×10</a:t>
            </a:r>
            <a:r>
              <a:rPr lang="en-US" altLang="zh-CN" sz="1945" b="0" baseline="30000" dirty="0">
                <a:latin typeface="Times New Roman" panose="02020603050405020304" charset="0"/>
                <a:ea typeface="黑体" panose="02010609060101010101" pitchFamily="49" charset="-122"/>
              </a:rPr>
              <a:t>6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J</a:t>
            </a:r>
            <a:endParaRPr lang="en-US" altLang="zh-CN" sz="1945" b="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5368" name="Rectangle 8"/>
          <p:cNvSpPr/>
          <p:nvPr/>
        </p:nvSpPr>
        <p:spPr>
          <a:xfrm>
            <a:off x="1959093" y="1373981"/>
            <a:ext cx="4497764" cy="62150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 eaLnBrk="0" hangingPunct="0"/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即:    1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kW</a:t>
            </a:r>
            <a:r>
              <a:rPr lang="en-US" altLang="zh-CN" sz="1945" b="0" dirty="0">
                <a:latin typeface="Times New Roman" panose="02020603050405020304" charset="0"/>
                <a:ea typeface="Times New Roman" panose="02020603050405020304" charset="0"/>
              </a:rPr>
              <a:t>·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h＝3.6×10</a:t>
            </a:r>
            <a:r>
              <a:rPr lang="zh-CN" altLang="en-US" sz="1945" b="0" baseline="30000" dirty="0">
                <a:latin typeface="Times New Roman" panose="02020603050405020304" charset="0"/>
                <a:ea typeface="黑体" panose="02010609060101010101" pitchFamily="49" charset="-122"/>
              </a:rPr>
              <a:t>6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J</a:t>
            </a:r>
            <a:endParaRPr lang="zh-CN" altLang="en-US" sz="1945" b="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15371" name="Rectangle 11"/>
          <p:cNvSpPr/>
          <p:nvPr/>
        </p:nvSpPr>
        <p:spPr>
          <a:xfrm>
            <a:off x="1519650" y="2358629"/>
            <a:ext cx="5361211" cy="392906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0" hangingPunct="0"/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思考：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从公式</a:t>
            </a:r>
            <a:r>
              <a:rPr lang="en-US" altLang="zh-CN" sz="1945" b="0" i="1" dirty="0">
                <a:latin typeface="Times New Roman" panose="02020603050405020304" charset="0"/>
                <a:ea typeface="黑体" panose="02010609060101010101" pitchFamily="49" charset="-122"/>
              </a:rPr>
              <a:t>W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＝</a:t>
            </a:r>
            <a:r>
              <a:rPr lang="en-US" altLang="zh-CN" sz="1945" b="0" i="1" dirty="0">
                <a:latin typeface="Times New Roman" panose="02020603050405020304" charset="0"/>
                <a:ea typeface="黑体" panose="02010609060101010101" pitchFamily="49" charset="-122"/>
              </a:rPr>
              <a:t>Pt 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你想到了节能的办法吗？</a:t>
            </a:r>
          </a:p>
        </p:txBody>
      </p:sp>
      <p:sp>
        <p:nvSpPr>
          <p:cNvPr id="15372" name="Rectangle 12"/>
          <p:cNvSpPr/>
          <p:nvPr/>
        </p:nvSpPr>
        <p:spPr>
          <a:xfrm>
            <a:off x="1634855" y="2888456"/>
            <a:ext cx="5876666" cy="1802606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0" hangingPunct="0">
              <a:lnSpc>
                <a:spcPct val="140000"/>
              </a:lnSpc>
            </a:pPr>
            <a:r>
              <a:rPr lang="zh-CN" altLang="en-US" sz="1945" b="0" dirty="0">
                <a:latin typeface="Times New Roman" panose="02020603050405020304" charset="0"/>
                <a:ea typeface="楷体_GB2312" pitchFamily="49" charset="-122"/>
              </a:rPr>
              <a:t>        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可以在不改变用电时间的情况下，尽可能的减小用电器的功率，也可以在不减小用电器功率的情况下，减少用电时间。也可以同时减小用电器的功率和用电时间。</a:t>
            </a:r>
          </a:p>
        </p:txBody>
      </p:sp>
      <p:sp>
        <p:nvSpPr>
          <p:cNvPr id="17418" name="文本框 4103"/>
          <p:cNvSpPr txBox="1"/>
          <p:nvPr/>
        </p:nvSpPr>
        <p:spPr>
          <a:xfrm>
            <a:off x="1231043" y="33337"/>
            <a:ext cx="969151" cy="86385"/>
          </a:xfrm>
          <a:prstGeom prst="rect">
            <a:avLst/>
          </a:prstGeom>
          <a:noFill/>
          <a:ln w="9525">
            <a:noFill/>
          </a:ln>
        </p:spPr>
        <p:txBody>
          <a:bodyPr lIns="67460" tIns="35155" rIns="67460" bIns="35155">
            <a:spAutoFit/>
          </a:bodyPr>
          <a:lstStyle/>
          <a:p>
            <a:r>
              <a:rPr lang="zh-CN" altLang="en-US" sz="100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讲授新课</a:t>
            </a:r>
          </a:p>
        </p:txBody>
      </p:sp>
    </p:spTree>
    <p:extLst>
      <p:ext uri="{BB962C8B-B14F-4D97-AF65-F5344CB8AC3E}">
        <p14:creationId xmlns:p14="http://schemas.microsoft.com/office/powerpoint/2010/main" val="1122952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68" grpId="0"/>
      <p:bldP spid="15371" grpId="0"/>
      <p:bldP spid="153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7" name="Rectangle 9"/>
          <p:cNvSpPr/>
          <p:nvPr/>
        </p:nvSpPr>
        <p:spPr>
          <a:xfrm>
            <a:off x="750571" y="651213"/>
            <a:ext cx="7428865" cy="9332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sz="1945" b="0" dirty="0">
                <a:latin typeface="Times New Roman" panose="02020603050405020304" charset="0"/>
                <a:ea typeface="黑体" panose="02010609060101010101" pitchFamily="49" charset="-122"/>
              </a:rPr>
              <a:t>某电视机的电功率是250 W，每天使用3 h，一个月用电多少千瓦时？(按30天计算)如果时间单位用秒，1个月电能消耗多少焦耳？</a:t>
            </a:r>
          </a:p>
        </p:txBody>
      </p:sp>
      <p:sp>
        <p:nvSpPr>
          <p:cNvPr id="63498" name="Text Box 10"/>
          <p:cNvSpPr txBox="1"/>
          <p:nvPr/>
        </p:nvSpPr>
        <p:spPr>
          <a:xfrm>
            <a:off x="824877" y="1645243"/>
            <a:ext cx="627098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解：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50570" y="2240097"/>
            <a:ext cx="7368540" cy="21726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P＝250 W＝0.25 kW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t＝3 h×30＝90 h＝3.24×10</a:t>
            </a:r>
            <a:r>
              <a:rPr kumimoji="0" lang="zh-CN" altLang="en-US" sz="1800" b="0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5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s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由P＝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W/t,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得W＝Pt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所以一个月内消耗的电能：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W＝Pt＝250 W×3.24×10</a:t>
            </a:r>
            <a:r>
              <a:rPr kumimoji="0" lang="zh-CN" altLang="en-US" sz="1800" b="0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5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s＝8.1×10</a:t>
            </a:r>
            <a:r>
              <a:rPr kumimoji="0" lang="zh-CN" altLang="en-US" sz="1800" b="0" i="0" u="none" strike="noStrike" cap="none" spc="0" normalizeH="0" baseline="30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7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J＝22.5 kW·h</a:t>
            </a:r>
          </a:p>
        </p:txBody>
      </p:sp>
    </p:spTree>
    <p:extLst>
      <p:ext uri="{BB962C8B-B14F-4D97-AF65-F5344CB8AC3E}">
        <p14:creationId xmlns:p14="http://schemas.microsoft.com/office/powerpoint/2010/main" val="147994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7" grpId="0"/>
      <p:bldP spid="63498" grpId="0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026" y="1422102"/>
            <a:ext cx="638238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电功率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846" y="2574933"/>
            <a:ext cx="854392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电功率的计算</a:t>
            </a:r>
          </a:p>
        </p:txBody>
      </p:sp>
    </p:spTree>
    <p:extLst>
      <p:ext uri="{BB962C8B-B14F-4D97-AF65-F5344CB8AC3E}">
        <p14:creationId xmlns:p14="http://schemas.microsoft.com/office/powerpoint/2010/main" val="107683824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0611" y="95486"/>
            <a:ext cx="22675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59056" y="18461"/>
            <a:ext cx="733425" cy="6760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92539" y="62941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626" name="Text Box 2"/>
          <p:cNvSpPr txBox="1"/>
          <p:nvPr/>
        </p:nvSpPr>
        <p:spPr>
          <a:xfrm>
            <a:off x="422275" y="1118776"/>
            <a:ext cx="8280400" cy="28683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latinLnBrk="0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latin typeface="Times New Roman" panose="02020603050405020304" charset="0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1.下列关于电功率的说法中，正确的是（   ）</a:t>
            </a:r>
          </a:p>
          <a:p>
            <a:pPr eaLnBrk="0" fontAlgn="auto" latinLnBrk="0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A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电功率是表示电流做功多少的物理量</a:t>
            </a:r>
          </a:p>
          <a:p>
            <a:pPr eaLnBrk="0" fontAlgn="auto" latinLnBrk="0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B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电功率是表示电流做功快慢的物理量</a:t>
            </a:r>
          </a:p>
          <a:p>
            <a:pPr eaLnBrk="0" fontAlgn="auto" latinLnBrk="0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C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电功率大的用电器消耗电能一定多</a:t>
            </a:r>
          </a:p>
          <a:p>
            <a:pPr eaLnBrk="0" fontAlgn="auto" latinLnBrk="0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D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电功率大的用电器工作时间一定短</a:t>
            </a:r>
          </a:p>
        </p:txBody>
      </p:sp>
      <p:sp>
        <p:nvSpPr>
          <p:cNvPr id="26627" name="Text Box 3"/>
          <p:cNvSpPr txBox="1"/>
          <p:nvPr/>
        </p:nvSpPr>
        <p:spPr>
          <a:xfrm>
            <a:off x="6145849" y="1205349"/>
            <a:ext cx="395287" cy="52198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6270690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6690" y="907115"/>
            <a:ext cx="8581390" cy="240433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小明利用电能表测量某一家用电器的电功率．当电路中只有这一个用电器连续工作时，测得在1h内，消耗的电能为0．04kW·h，那么这一个用电器是（     ） 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A．电冰箱        B．普通白炽灯      C．彩色电视机       D．空调机 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3565" y="1947910"/>
            <a:ext cx="57658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6179229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5057"/>
          <p:cNvSpPr txBox="1"/>
          <p:nvPr/>
        </p:nvSpPr>
        <p:spPr>
          <a:xfrm>
            <a:off x="441325" y="1006103"/>
            <a:ext cx="8135938" cy="2312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latin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甲、乙两用电器的电功率之比为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2:3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，消耗的电能之比为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4:3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，则工作时间之比为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)</a:t>
            </a:r>
          </a:p>
          <a:p>
            <a:pPr eaLnBrk="0" fontAlgn="auto" latin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A.8:9                            B.1:1             </a:t>
            </a:r>
          </a:p>
          <a:p>
            <a:pPr eaLnBrk="0" fontAlgn="auto" latin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C.1:2                            D.2:1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095750" y="1707285"/>
            <a:ext cx="584200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936456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84532" y="1224764"/>
            <a:ext cx="861772" cy="2382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21" y="893747"/>
            <a:ext cx="8306435" cy="305236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(1)知道电功率表示消耗电能的快慢，知道电功率的单位是W或kW。</a:t>
            </a:r>
          </a:p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(2)会用电功率的计算公式P=W / t进行简单的计算。</a:t>
            </a:r>
          </a:p>
          <a:p>
            <a:pPr marL="0" indent="0" eaLnBrk="1" fontAlgn="auto" latinLnBrk="0" hangingPunct="1">
              <a:lnSpc>
                <a:spcPct val="200000"/>
              </a:lnSpc>
              <a:buFont typeface="+mj-lt"/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(3)会用电功率的概念解释生活中的一些现象。</a:t>
            </a:r>
          </a:p>
        </p:txBody>
      </p:sp>
    </p:spTree>
    <p:extLst>
      <p:ext uri="{BB962C8B-B14F-4D97-AF65-F5344CB8AC3E}">
        <p14:creationId xmlns:p14="http://schemas.microsoft.com/office/powerpoint/2010/main" val="660538881"/>
      </p:ext>
    </p:extLst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/>
          <p:nvPr/>
        </p:nvSpPr>
        <p:spPr>
          <a:xfrm>
            <a:off x="454603" y="479563"/>
            <a:ext cx="6060757" cy="4519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945" dirty="0">
                <a:latin typeface="Times New Roman" panose="02020603050405020304" charset="0"/>
              </a:rPr>
              <a:t>4</a:t>
            </a:r>
            <a:r>
              <a:rPr lang="zh-CN" altLang="en-US" sz="1945" dirty="0">
                <a:latin typeface="Times New Roman" panose="02020603050405020304" charset="0"/>
              </a:rPr>
              <a:t>．</a:t>
            </a:r>
            <a:r>
              <a:rPr lang="en-US" altLang="zh-CN" sz="1945" dirty="0">
                <a:latin typeface="Times New Roman" panose="02020603050405020304" charset="0"/>
              </a:rPr>
              <a:t>1 </a:t>
            </a:r>
            <a:r>
              <a:rPr lang="zh-CN" altLang="en-US" sz="1945" dirty="0">
                <a:latin typeface="Times New Roman" panose="02020603050405020304" charset="0"/>
              </a:rPr>
              <a:t>度电可以供 </a:t>
            </a:r>
            <a:r>
              <a:rPr lang="en-US" altLang="zh-CN" sz="1945" dirty="0">
                <a:latin typeface="Times New Roman" panose="02020603050405020304" charset="0"/>
              </a:rPr>
              <a:t>40 W </a:t>
            </a:r>
            <a:r>
              <a:rPr lang="zh-CN" altLang="en-US" sz="1945" dirty="0">
                <a:latin typeface="Times New Roman" panose="02020603050405020304" charset="0"/>
              </a:rPr>
              <a:t>的灯泡工作多长时间？</a:t>
            </a:r>
          </a:p>
        </p:txBody>
      </p:sp>
      <p:sp>
        <p:nvSpPr>
          <p:cNvPr id="17411" name="Rectangle 11"/>
          <p:cNvSpPr/>
          <p:nvPr/>
        </p:nvSpPr>
        <p:spPr>
          <a:xfrm>
            <a:off x="1771439" y="1897633"/>
            <a:ext cx="5602311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</a:rPr>
              <a:t>答：</a:t>
            </a:r>
            <a:r>
              <a:rPr lang="en-US" altLang="zh-CN" sz="1945" dirty="0">
                <a:solidFill>
                  <a:srgbClr val="FF0000"/>
                </a:solidFill>
                <a:latin typeface="Times New Roman" panose="02020603050405020304" charset="0"/>
              </a:rPr>
              <a:t>1 </a:t>
            </a:r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</a:rPr>
              <a:t>度电可以供 </a:t>
            </a:r>
            <a:r>
              <a:rPr lang="en-US" altLang="zh-CN" sz="1945" dirty="0">
                <a:solidFill>
                  <a:srgbClr val="FF0000"/>
                </a:solidFill>
                <a:latin typeface="Times New Roman" panose="02020603050405020304" charset="0"/>
              </a:rPr>
              <a:t>40 W </a:t>
            </a:r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</a:rPr>
              <a:t>的灯泡工作 </a:t>
            </a:r>
            <a:r>
              <a:rPr lang="en-US" altLang="zh-CN" sz="1945" dirty="0">
                <a:solidFill>
                  <a:srgbClr val="FF0000"/>
                </a:solidFill>
                <a:latin typeface="Times New Roman" panose="02020603050405020304" charset="0"/>
              </a:rPr>
              <a:t>25 h</a:t>
            </a:r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</a:rPr>
              <a:t>。</a:t>
            </a:r>
          </a:p>
        </p:txBody>
      </p:sp>
      <p:sp>
        <p:nvSpPr>
          <p:cNvPr id="17412" name="Rectangle 5"/>
          <p:cNvSpPr/>
          <p:nvPr/>
        </p:nvSpPr>
        <p:spPr>
          <a:xfrm>
            <a:off x="1771438" y="1309688"/>
            <a:ext cx="754180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</a:rPr>
              <a:t>解：</a:t>
            </a:r>
          </a:p>
        </p:txBody>
      </p:sp>
      <p:grpSp>
        <p:nvGrpSpPr>
          <p:cNvPr id="17417" name="Group 9"/>
          <p:cNvGrpSpPr/>
          <p:nvPr/>
        </p:nvGrpSpPr>
        <p:grpSpPr>
          <a:xfrm>
            <a:off x="2418728" y="1128713"/>
            <a:ext cx="4525081" cy="694093"/>
            <a:chOff x="0" y="0"/>
            <a:chExt cx="3810" cy="584"/>
          </a:xfrm>
        </p:grpSpPr>
        <p:sp>
          <p:nvSpPr>
            <p:cNvPr id="28688" name="Rectangle 14"/>
            <p:cNvSpPr/>
            <p:nvPr/>
          </p:nvSpPr>
          <p:spPr>
            <a:xfrm>
              <a:off x="0" y="137"/>
              <a:ext cx="381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945" i="1" dirty="0">
                  <a:solidFill>
                    <a:srgbClr val="FF0000"/>
                  </a:solidFill>
                  <a:latin typeface="Times New Roman" panose="02020603050405020304" charset="0"/>
                </a:rPr>
                <a:t>t</a:t>
              </a:r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 =</a:t>
              </a:r>
              <a:r>
                <a:rPr lang="zh-CN" altLang="en-US" sz="1945" dirty="0">
                  <a:solidFill>
                    <a:srgbClr val="FF0000"/>
                  </a:solidFill>
                  <a:latin typeface="Times New Roman" panose="02020603050405020304" charset="0"/>
                </a:rPr>
                <a:t>　　</a:t>
              </a:r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= </a:t>
              </a:r>
              <a:r>
                <a:rPr lang="zh-CN" altLang="en-US" sz="1945" dirty="0">
                  <a:solidFill>
                    <a:srgbClr val="FF0000"/>
                  </a:solidFill>
                  <a:latin typeface="Times New Roman" panose="02020603050405020304" charset="0"/>
                </a:rPr>
                <a:t>　　　　   </a:t>
              </a:r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=</a:t>
              </a:r>
              <a:r>
                <a:rPr lang="zh-CN" altLang="en-US" sz="1945" dirty="0">
                  <a:solidFill>
                    <a:srgbClr val="FF0000"/>
                  </a:solidFill>
                  <a:latin typeface="Times New Roman" panose="02020603050405020304" charset="0"/>
                </a:rPr>
                <a:t>　　　　  </a:t>
              </a:r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=</a:t>
              </a:r>
              <a:r>
                <a:rPr lang="zh-CN" altLang="en-US" sz="1945" dirty="0">
                  <a:solidFill>
                    <a:srgbClr val="FF0000"/>
                  </a:solidFill>
                  <a:latin typeface="Times New Roman" panose="02020603050405020304" charset="0"/>
                </a:rPr>
                <a:t> </a:t>
              </a:r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25 h</a:t>
              </a:r>
            </a:p>
          </p:txBody>
        </p:sp>
        <p:sp>
          <p:nvSpPr>
            <p:cNvPr id="28689" name="Rectangle 15"/>
            <p:cNvSpPr/>
            <p:nvPr/>
          </p:nvSpPr>
          <p:spPr>
            <a:xfrm>
              <a:off x="385" y="1"/>
              <a:ext cx="328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945" i="1" dirty="0">
                  <a:solidFill>
                    <a:srgbClr val="FF0000"/>
                  </a:solidFill>
                  <a:latin typeface="Times New Roman" panose="02020603050405020304" charset="0"/>
                </a:rPr>
                <a:t>W</a:t>
              </a:r>
            </a:p>
            <a:p>
              <a:r>
                <a:rPr lang="en-US" altLang="zh-CN" sz="1945" i="1" dirty="0">
                  <a:solidFill>
                    <a:srgbClr val="FF0000"/>
                  </a:solidFill>
                  <a:latin typeface="Times New Roman" panose="02020603050405020304" charset="0"/>
                </a:rPr>
                <a:t>P</a:t>
              </a:r>
            </a:p>
          </p:txBody>
        </p:sp>
        <p:sp>
          <p:nvSpPr>
            <p:cNvPr id="28690" name="Line 16"/>
            <p:cNvSpPr/>
            <p:nvPr/>
          </p:nvSpPr>
          <p:spPr>
            <a:xfrm>
              <a:off x="385" y="296"/>
              <a:ext cx="273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1" name="Rectangle 17"/>
            <p:cNvSpPr/>
            <p:nvPr/>
          </p:nvSpPr>
          <p:spPr>
            <a:xfrm>
              <a:off x="1014" y="1"/>
              <a:ext cx="785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1 kW·h</a:t>
              </a:r>
            </a:p>
            <a:p>
              <a:pPr algn="ctr"/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40 W</a:t>
              </a:r>
            </a:p>
          </p:txBody>
        </p:sp>
        <p:sp>
          <p:nvSpPr>
            <p:cNvPr id="28692" name="Line 18"/>
            <p:cNvSpPr/>
            <p:nvPr/>
          </p:nvSpPr>
          <p:spPr>
            <a:xfrm>
              <a:off x="1000" y="296"/>
              <a:ext cx="791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3" name="Rectangle 19"/>
            <p:cNvSpPr/>
            <p:nvPr/>
          </p:nvSpPr>
          <p:spPr>
            <a:xfrm>
              <a:off x="2038" y="0"/>
              <a:ext cx="873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1 kW·h</a:t>
              </a:r>
            </a:p>
            <a:p>
              <a:pPr algn="ctr"/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0.04 kW</a:t>
              </a:r>
            </a:p>
          </p:txBody>
        </p:sp>
        <p:sp>
          <p:nvSpPr>
            <p:cNvPr id="28694" name="Line 20"/>
            <p:cNvSpPr/>
            <p:nvPr/>
          </p:nvSpPr>
          <p:spPr>
            <a:xfrm>
              <a:off x="2066" y="295"/>
              <a:ext cx="791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7425" name="Rectangle 2"/>
          <p:cNvSpPr/>
          <p:nvPr/>
        </p:nvSpPr>
        <p:spPr>
          <a:xfrm>
            <a:off x="401908" y="2542680"/>
            <a:ext cx="5925362" cy="4519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1945" dirty="0">
                <a:latin typeface="Times New Roman" panose="02020603050405020304" charset="0"/>
              </a:rPr>
              <a:t>5.</a:t>
            </a:r>
            <a:r>
              <a:rPr lang="zh-CN" altLang="en-US" sz="1945" dirty="0">
                <a:latin typeface="Times New Roman" panose="02020603050405020304" charset="0"/>
              </a:rPr>
              <a:t>一台电视机</a:t>
            </a:r>
            <a:r>
              <a:rPr lang="en-US" altLang="zh-CN" sz="1945" dirty="0">
                <a:latin typeface="Times New Roman" panose="02020603050405020304" charset="0"/>
              </a:rPr>
              <a:t>5 h</a:t>
            </a:r>
            <a:r>
              <a:rPr lang="zh-CN" altLang="en-US" sz="1945" dirty="0">
                <a:latin typeface="Times New Roman" panose="02020603050405020304" charset="0"/>
              </a:rPr>
              <a:t>耗电</a:t>
            </a:r>
            <a:r>
              <a:rPr lang="en-US" altLang="zh-CN" sz="1945" dirty="0">
                <a:latin typeface="Times New Roman" panose="02020603050405020304" charset="0"/>
              </a:rPr>
              <a:t>1</a:t>
            </a:r>
            <a:r>
              <a:rPr lang="zh-CN" altLang="en-US" sz="1945" dirty="0">
                <a:latin typeface="Times New Roman" panose="02020603050405020304" charset="0"/>
              </a:rPr>
              <a:t>度，这台电视机的功率是多少</a:t>
            </a:r>
            <a:r>
              <a:rPr lang="en-US" altLang="zh-CN" sz="1945" dirty="0">
                <a:latin typeface="Times New Roman" panose="02020603050405020304" charset="0"/>
              </a:rPr>
              <a:t>?</a:t>
            </a:r>
          </a:p>
        </p:txBody>
      </p:sp>
      <p:sp>
        <p:nvSpPr>
          <p:cNvPr id="17426" name="Rectangle 5"/>
          <p:cNvSpPr/>
          <p:nvPr/>
        </p:nvSpPr>
        <p:spPr>
          <a:xfrm>
            <a:off x="1851014" y="3431382"/>
            <a:ext cx="836130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</a:rPr>
              <a:t>解：</a:t>
            </a:r>
          </a:p>
        </p:txBody>
      </p:sp>
      <p:grpSp>
        <p:nvGrpSpPr>
          <p:cNvPr id="17427" name="Group 19"/>
          <p:cNvGrpSpPr/>
          <p:nvPr/>
        </p:nvGrpSpPr>
        <p:grpSpPr>
          <a:xfrm>
            <a:off x="2661016" y="3248025"/>
            <a:ext cx="4525081" cy="692944"/>
            <a:chOff x="0" y="0"/>
            <a:chExt cx="3810" cy="582"/>
          </a:xfrm>
        </p:grpSpPr>
        <p:sp>
          <p:nvSpPr>
            <p:cNvPr id="28683" name="Rectangle 11"/>
            <p:cNvSpPr/>
            <p:nvPr/>
          </p:nvSpPr>
          <p:spPr>
            <a:xfrm>
              <a:off x="0" y="136"/>
              <a:ext cx="381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945" i="1" dirty="0">
                  <a:solidFill>
                    <a:srgbClr val="FF0000"/>
                  </a:solidFill>
                  <a:latin typeface="Times New Roman" panose="02020603050405020304" charset="0"/>
                </a:rPr>
                <a:t>P</a:t>
              </a:r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 =</a:t>
              </a:r>
              <a:r>
                <a:rPr lang="zh-CN" altLang="en-US" sz="1945" dirty="0">
                  <a:solidFill>
                    <a:srgbClr val="FF0000"/>
                  </a:solidFill>
                  <a:latin typeface="Times New Roman" panose="02020603050405020304" charset="0"/>
                </a:rPr>
                <a:t>　　</a:t>
              </a:r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= </a:t>
              </a:r>
              <a:r>
                <a:rPr lang="zh-CN" altLang="en-US" sz="1945" dirty="0">
                  <a:solidFill>
                    <a:srgbClr val="FF0000"/>
                  </a:solidFill>
                  <a:latin typeface="Times New Roman" panose="02020603050405020304" charset="0"/>
                </a:rPr>
                <a:t>　　　　 </a:t>
              </a:r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= 0.2 kW =</a:t>
              </a:r>
              <a:r>
                <a:rPr lang="zh-CN" altLang="en-US" sz="1945" dirty="0">
                  <a:solidFill>
                    <a:srgbClr val="FF0000"/>
                  </a:solidFill>
                  <a:latin typeface="Times New Roman" panose="02020603050405020304" charset="0"/>
                </a:rPr>
                <a:t> </a:t>
              </a:r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200 W</a:t>
              </a:r>
            </a:p>
          </p:txBody>
        </p:sp>
        <p:sp>
          <p:nvSpPr>
            <p:cNvPr id="28684" name="Rectangle 12"/>
            <p:cNvSpPr/>
            <p:nvPr/>
          </p:nvSpPr>
          <p:spPr>
            <a:xfrm>
              <a:off x="449" y="0"/>
              <a:ext cx="328" cy="5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945" i="1" dirty="0">
                  <a:solidFill>
                    <a:srgbClr val="FF0000"/>
                  </a:solidFill>
                  <a:latin typeface="Times New Roman" panose="02020603050405020304" charset="0"/>
                </a:rPr>
                <a:t>W</a:t>
              </a:r>
            </a:p>
            <a:p>
              <a:pPr algn="ctr"/>
              <a:r>
                <a:rPr lang="en-US" altLang="zh-CN" sz="1945" i="1" dirty="0">
                  <a:solidFill>
                    <a:srgbClr val="FF0000"/>
                  </a:solidFill>
                  <a:latin typeface="Times New Roman" panose="02020603050405020304" charset="0"/>
                </a:rPr>
                <a:t>t</a:t>
              </a:r>
            </a:p>
          </p:txBody>
        </p:sp>
        <p:sp>
          <p:nvSpPr>
            <p:cNvPr id="28685" name="Line 13"/>
            <p:cNvSpPr/>
            <p:nvPr/>
          </p:nvSpPr>
          <p:spPr>
            <a:xfrm>
              <a:off x="456" y="295"/>
              <a:ext cx="273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6" name="Rectangle 14"/>
            <p:cNvSpPr/>
            <p:nvPr/>
          </p:nvSpPr>
          <p:spPr>
            <a:xfrm>
              <a:off x="1014" y="0"/>
              <a:ext cx="785" cy="5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1 kW·h</a:t>
              </a:r>
            </a:p>
            <a:p>
              <a:pPr algn="ctr"/>
              <a:r>
                <a:rPr lang="en-US" altLang="zh-CN" sz="1945" dirty="0">
                  <a:solidFill>
                    <a:srgbClr val="FF0000"/>
                  </a:solidFill>
                  <a:latin typeface="Times New Roman" panose="02020603050405020304" charset="0"/>
                </a:rPr>
                <a:t>5 h</a:t>
              </a:r>
            </a:p>
          </p:txBody>
        </p:sp>
        <p:sp>
          <p:nvSpPr>
            <p:cNvPr id="28687" name="Line 15"/>
            <p:cNvSpPr/>
            <p:nvPr/>
          </p:nvSpPr>
          <p:spPr>
            <a:xfrm>
              <a:off x="1000" y="295"/>
              <a:ext cx="791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7433" name="Rectangle 20"/>
          <p:cNvSpPr/>
          <p:nvPr/>
        </p:nvSpPr>
        <p:spPr>
          <a:xfrm>
            <a:off x="1852202" y="4051697"/>
            <a:ext cx="4494201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</a:rPr>
              <a:t>答：这台电视机的功率是 </a:t>
            </a:r>
            <a:r>
              <a:rPr lang="en-US" altLang="zh-CN" sz="1945" dirty="0">
                <a:solidFill>
                  <a:srgbClr val="FF0000"/>
                </a:solidFill>
                <a:latin typeface="Times New Roman" panose="02020603050405020304" charset="0"/>
              </a:rPr>
              <a:t>200 W</a:t>
            </a:r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</a:rPr>
              <a:t>。</a:t>
            </a:r>
          </a:p>
        </p:txBody>
      </p:sp>
      <p:sp>
        <p:nvSpPr>
          <p:cNvPr id="28682" name="文本框 4103"/>
          <p:cNvSpPr txBox="1"/>
          <p:nvPr/>
        </p:nvSpPr>
        <p:spPr>
          <a:xfrm>
            <a:off x="1231043" y="33337"/>
            <a:ext cx="969151" cy="86385"/>
          </a:xfrm>
          <a:prstGeom prst="rect">
            <a:avLst/>
          </a:prstGeom>
          <a:noFill/>
          <a:ln w="9525">
            <a:noFill/>
          </a:ln>
        </p:spPr>
        <p:txBody>
          <a:bodyPr lIns="67460" tIns="35155" rIns="67460" bIns="35155">
            <a:spAutoFit/>
          </a:bodyPr>
          <a:lstStyle/>
          <a:p>
            <a:r>
              <a:rPr lang="zh-CN" altLang="en-US" sz="100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</a:p>
        </p:txBody>
      </p:sp>
    </p:spTree>
    <p:extLst>
      <p:ext uri="{BB962C8B-B14F-4D97-AF65-F5344CB8AC3E}">
        <p14:creationId xmlns:p14="http://schemas.microsoft.com/office/powerpoint/2010/main" val="894542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 bldLvl="0"/>
      <p:bldP spid="17425" grpId="0" bldLvl="0"/>
      <p:bldP spid="17426" grpId="0" bldLvl="0"/>
      <p:bldP spid="174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7"/>
          <p:cNvSpPr/>
          <p:nvPr/>
        </p:nvSpPr>
        <p:spPr>
          <a:xfrm>
            <a:off x="1448389" y="4597004"/>
            <a:ext cx="6086887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dirty="0">
                <a:latin typeface="Times New Roman" panose="02020603050405020304" charset="0"/>
              </a:rPr>
              <a:t>　</a:t>
            </a:r>
            <a:endParaRPr lang="zh-CN" altLang="en-US" sz="1945" dirty="0">
              <a:solidFill>
                <a:srgbClr val="C00000"/>
              </a:solidFill>
              <a:latin typeface="Times New Roman" panose="02020603050405020304" charset="0"/>
            </a:endParaRPr>
          </a:p>
        </p:txBody>
      </p:sp>
      <p:sp>
        <p:nvSpPr>
          <p:cNvPr id="29700" name="Rectangle 2"/>
          <p:cNvSpPr/>
          <p:nvPr/>
        </p:nvSpPr>
        <p:spPr>
          <a:xfrm>
            <a:off x="410340" y="805699"/>
            <a:ext cx="6141520" cy="8122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945" dirty="0">
                <a:latin typeface="Times New Roman" panose="02020603050405020304" charset="0"/>
              </a:rPr>
              <a:t>6</a:t>
            </a:r>
            <a:r>
              <a:rPr lang="zh-CN" altLang="en-US" sz="1945" dirty="0">
                <a:latin typeface="Times New Roman" panose="02020603050405020304" charset="0"/>
              </a:rPr>
              <a:t>．某电视机的电功率是 </a:t>
            </a:r>
            <a:r>
              <a:rPr lang="en-US" altLang="zh-CN" sz="1945" dirty="0">
                <a:latin typeface="Times New Roman" panose="02020603050405020304" charset="0"/>
              </a:rPr>
              <a:t>150 W</a:t>
            </a:r>
            <a:r>
              <a:rPr lang="zh-CN" altLang="en-US" sz="1945" dirty="0">
                <a:latin typeface="Times New Roman" panose="02020603050405020304" charset="0"/>
              </a:rPr>
              <a:t>，每天使用</a:t>
            </a:r>
            <a:r>
              <a:rPr lang="en-US" altLang="zh-CN" sz="1945" dirty="0">
                <a:latin typeface="Times New Roman" panose="02020603050405020304" charset="0"/>
              </a:rPr>
              <a:t>3 h</a:t>
            </a:r>
            <a:r>
              <a:rPr lang="zh-CN" altLang="en-US" sz="1945" dirty="0">
                <a:latin typeface="Times New Roman" panose="02020603050405020304" charset="0"/>
              </a:rPr>
              <a:t>，一个月用电多少千瓦时</a:t>
            </a:r>
            <a:r>
              <a:rPr lang="en-US" altLang="zh-CN" sz="1945" dirty="0">
                <a:latin typeface="Times New Roman" panose="02020603050405020304" charset="0"/>
              </a:rPr>
              <a:t>? </a:t>
            </a:r>
            <a:r>
              <a:rPr lang="zh-CN" altLang="en-US" sz="1945" dirty="0">
                <a:latin typeface="Times New Roman" panose="02020603050405020304" charset="0"/>
              </a:rPr>
              <a:t>（按 </a:t>
            </a:r>
            <a:r>
              <a:rPr lang="en-US" altLang="zh-CN" sz="1945" dirty="0">
                <a:latin typeface="Times New Roman" panose="02020603050405020304" charset="0"/>
              </a:rPr>
              <a:t>30 </a:t>
            </a:r>
            <a:r>
              <a:rPr lang="zh-CN" altLang="en-US" sz="1945" dirty="0">
                <a:latin typeface="Times New Roman" panose="02020603050405020304" charset="0"/>
              </a:rPr>
              <a:t>天计算）</a:t>
            </a:r>
            <a:endParaRPr lang="en-US" altLang="zh-CN" sz="1945" dirty="0">
              <a:latin typeface="Times New Roman" panose="02020603050405020304" charset="0"/>
            </a:endParaRPr>
          </a:p>
        </p:txBody>
      </p:sp>
      <p:sp>
        <p:nvSpPr>
          <p:cNvPr id="16393" name="Rectangle 7"/>
          <p:cNvSpPr/>
          <p:nvPr/>
        </p:nvSpPr>
        <p:spPr>
          <a:xfrm>
            <a:off x="1384818" y="2581405"/>
            <a:ext cx="6034629" cy="99368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</a:rPr>
              <a:t>  解：</a:t>
            </a:r>
            <a:r>
              <a:rPr lang="en-US" altLang="zh-CN" sz="1945" i="1" dirty="0">
                <a:solidFill>
                  <a:srgbClr val="FF0000"/>
                </a:solidFill>
                <a:latin typeface="Times New Roman" panose="02020603050405020304" charset="0"/>
              </a:rPr>
              <a:t>W</a:t>
            </a:r>
            <a:r>
              <a:rPr lang="en-US" altLang="zh-CN" sz="1945" dirty="0">
                <a:solidFill>
                  <a:srgbClr val="FF0000"/>
                </a:solidFill>
                <a:latin typeface="Times New Roman" panose="02020603050405020304" charset="0"/>
              </a:rPr>
              <a:t> = </a:t>
            </a:r>
            <a:r>
              <a:rPr lang="en-US" altLang="zh-CN" sz="1945" i="1" dirty="0">
                <a:solidFill>
                  <a:srgbClr val="FF0000"/>
                </a:solidFill>
                <a:latin typeface="Times New Roman" panose="02020603050405020304" charset="0"/>
              </a:rPr>
              <a:t>Pt</a:t>
            </a:r>
            <a:r>
              <a:rPr lang="en-US" altLang="zh-CN" sz="1945" dirty="0">
                <a:solidFill>
                  <a:srgbClr val="FF0000"/>
                </a:solidFill>
                <a:latin typeface="Times New Roman" panose="02020603050405020304" charset="0"/>
              </a:rPr>
              <a:t> = 0.15 kW×3 h×30 = 13.5 kW · h</a:t>
            </a:r>
          </a:p>
          <a:p>
            <a:pPr>
              <a:lnSpc>
                <a:spcPct val="150000"/>
              </a:lnSpc>
            </a:pPr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</a:rPr>
              <a:t>  答：一个月用电 </a:t>
            </a:r>
            <a:r>
              <a:rPr lang="en-US" altLang="zh-CN" sz="1945" dirty="0">
                <a:solidFill>
                  <a:srgbClr val="FF0000"/>
                </a:solidFill>
                <a:latin typeface="Times New Roman" panose="02020603050405020304" charset="0"/>
              </a:rPr>
              <a:t>13.5 kW · h</a:t>
            </a:r>
            <a:r>
              <a:rPr lang="zh-CN" altLang="en-US" sz="1945" dirty="0">
                <a:solidFill>
                  <a:srgbClr val="FF0000"/>
                </a:solidFill>
                <a:latin typeface="Times New Roman" panose="02020603050405020304" charset="0"/>
              </a:rPr>
              <a:t>。</a:t>
            </a:r>
          </a:p>
        </p:txBody>
      </p:sp>
      <p:sp>
        <p:nvSpPr>
          <p:cNvPr id="29703" name="文本框 4103"/>
          <p:cNvSpPr txBox="1"/>
          <p:nvPr/>
        </p:nvSpPr>
        <p:spPr>
          <a:xfrm>
            <a:off x="1231043" y="33337"/>
            <a:ext cx="969151" cy="86385"/>
          </a:xfrm>
          <a:prstGeom prst="rect">
            <a:avLst/>
          </a:prstGeom>
          <a:noFill/>
          <a:ln w="9525">
            <a:noFill/>
          </a:ln>
        </p:spPr>
        <p:txBody>
          <a:bodyPr lIns="67460" tIns="35155" rIns="67460" bIns="35155">
            <a:spAutoFit/>
          </a:bodyPr>
          <a:lstStyle/>
          <a:p>
            <a:r>
              <a:rPr lang="zh-CN" altLang="en-US" sz="100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</a:p>
        </p:txBody>
      </p:sp>
    </p:spTree>
    <p:extLst>
      <p:ext uri="{BB962C8B-B14F-4D97-AF65-F5344CB8AC3E}">
        <p14:creationId xmlns:p14="http://schemas.microsoft.com/office/powerpoint/2010/main" val="2308305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13142" y="95851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13634" y="20963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034" y="20963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37954" y="77837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6" y="4340784"/>
            <a:ext cx="172085" cy="192881"/>
          </a:xfrm>
          <a:prstGeom prst="rect">
            <a:avLst/>
          </a:prstGeom>
        </p:spPr>
      </p:pic>
      <p:sp>
        <p:nvSpPr>
          <p:cNvPr id="4098" name="Rectangle 2"/>
          <p:cNvSpPr/>
          <p:nvPr/>
        </p:nvSpPr>
        <p:spPr>
          <a:xfrm>
            <a:off x="494030" y="1610526"/>
            <a:ext cx="6991350" cy="23476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　    观察电能表，常常可以发现：在电能表后分别接不同的灯泡，一只灯泡上标有“220 V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24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W”，另一只灯泡上标着“220 V 1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8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00 W”，接通电源，发现后者比较电能表的转盘转动得快，而前者的转动得慢。为什么有的消耗电能快，有的消耗电能慢呢？</a:t>
            </a:r>
          </a:p>
        </p:txBody>
      </p:sp>
      <p:pic>
        <p:nvPicPr>
          <p:cNvPr id="4099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081" y="3524698"/>
            <a:ext cx="1618615" cy="142783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69639915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94031" y="725692"/>
            <a:ext cx="2231817" cy="764488"/>
            <a:chOff x="0" y="0"/>
            <a:chExt cx="3516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1729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电功率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4" name="Rectangle 2"/>
          <p:cNvSpPr/>
          <p:nvPr/>
        </p:nvSpPr>
        <p:spPr>
          <a:xfrm>
            <a:off x="1595309" y="1354330"/>
            <a:ext cx="6206843" cy="135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　   分别拿一只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24 W 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的灯泡和一只 1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800 W 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的电热水壶，分别接在电路上，比较电能表铝盘转动的快慢，并说明哪个用电器消耗电能较快？</a:t>
            </a:r>
            <a:endParaRPr lang="en-US" altLang="zh-CN" sz="1945" b="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7175" name="Text Box 7"/>
          <p:cNvSpPr txBox="1"/>
          <p:nvPr/>
        </p:nvSpPr>
        <p:spPr>
          <a:xfrm>
            <a:off x="2002496" y="4328334"/>
            <a:ext cx="5765024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物理学中用</a:t>
            </a:r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电功率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表示用电器消耗电能的快慢。</a:t>
            </a:r>
          </a:p>
        </p:txBody>
      </p:sp>
      <p:sp>
        <p:nvSpPr>
          <p:cNvPr id="7176" name="Text Box 8"/>
          <p:cNvSpPr txBox="1"/>
          <p:nvPr/>
        </p:nvSpPr>
        <p:spPr>
          <a:xfrm>
            <a:off x="1996558" y="2661460"/>
            <a:ext cx="4928894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 </a:t>
            </a:r>
            <a:r>
              <a:rPr lang="en-US" altLang="zh-CN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“</a:t>
            </a:r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en-US" altLang="zh-CN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800W”</a:t>
            </a:r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比</a:t>
            </a:r>
            <a:r>
              <a:rPr lang="en-US" altLang="zh-CN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“</a:t>
            </a:r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25</a:t>
            </a:r>
            <a:r>
              <a:rPr lang="en-US" altLang="zh-CN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W”</a:t>
            </a:r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的用电器消耗电能较快！</a:t>
            </a:r>
          </a:p>
        </p:txBody>
      </p:sp>
      <p:sp>
        <p:nvSpPr>
          <p:cNvPr id="7177" name="Text Box 9"/>
          <p:cNvSpPr txBox="1"/>
          <p:nvPr/>
        </p:nvSpPr>
        <p:spPr>
          <a:xfrm>
            <a:off x="1525047" y="3197241"/>
            <a:ext cx="6276916" cy="93321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        灯泡上的“25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W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”和电热水壶上的“1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800W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”表示</a:t>
            </a:r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消耗电能的快慢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4359958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7177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175" grpId="0" bldLvl="0"/>
      <p:bldP spid="717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8"/>
          <p:cNvSpPr/>
          <p:nvPr/>
        </p:nvSpPr>
        <p:spPr>
          <a:xfrm>
            <a:off x="1394943" y="2464594"/>
            <a:ext cx="4121268" cy="864393"/>
          </a:xfrm>
          <a:prstGeom prst="rect">
            <a:avLst/>
          </a:prstGeom>
          <a:noFill/>
          <a:ln w="9525">
            <a:noFill/>
          </a:ln>
        </p:spPr>
        <p:txBody>
          <a:bodyPr lIns="68885" tIns="34443" rIns="68885" bIns="34443"/>
          <a:lstStyle/>
          <a:p>
            <a:pPr marL="342900" indent="-342900">
              <a:lnSpc>
                <a:spcPct val="140000"/>
              </a:lnSpc>
            </a:pPr>
            <a:r>
              <a:rPr lang="zh-CN" altLang="en-US" sz="1945" b="0" dirty="0">
                <a:solidFill>
                  <a:srgbClr val="000099"/>
                </a:solidFill>
                <a:latin typeface="Times New Roman" panose="02020603050405020304" charset="0"/>
                <a:ea typeface="黑体" panose="02010609060101010101" pitchFamily="49" charset="-122"/>
              </a:rPr>
              <a:t>　　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换算关系：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1 kW = 10</a:t>
            </a:r>
            <a:r>
              <a:rPr lang="en-US" altLang="zh-CN" sz="1945" b="0" baseline="30000" dirty="0">
                <a:latin typeface="Times New Roman" panose="02020603050405020304" charset="0"/>
                <a:ea typeface="黑体" panose="02010609060101010101" pitchFamily="49" charset="-122"/>
              </a:rPr>
              <a:t>3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W</a:t>
            </a:r>
            <a:endParaRPr lang="zh-CN" altLang="en-US" sz="1945" b="0" dirty="0">
              <a:latin typeface="Times New Roman" panose="02020603050405020304" charset="0"/>
              <a:ea typeface="黑体" panose="02010609060101010101" pitchFamily="49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　　　　　　　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1 W  = 10</a:t>
            </a:r>
            <a:r>
              <a:rPr lang="en-US" altLang="zh-CN" sz="1945" b="0" baseline="30000" dirty="0">
                <a:latin typeface="Times New Roman" panose="02020603050405020304" charset="0"/>
                <a:ea typeface="黑体" panose="02010609060101010101" pitchFamily="49" charset="-122"/>
              </a:rPr>
              <a:t>3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mW</a:t>
            </a:r>
            <a:endParaRPr lang="zh-CN" altLang="en-US" sz="1945" b="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8195" name="TextBox 6"/>
          <p:cNvSpPr/>
          <p:nvPr/>
        </p:nvSpPr>
        <p:spPr>
          <a:xfrm>
            <a:off x="1656233" y="3395663"/>
            <a:ext cx="5871916" cy="1263595"/>
          </a:xfrm>
          <a:custGeom>
            <a:avLst/>
            <a:gdLst>
              <a:gd name="txL" fmla="*/ 0 w 7848600"/>
              <a:gd name="txT" fmla="*/ 0 h 1788585"/>
              <a:gd name="txR" fmla="*/ 7848600 w 7848600"/>
              <a:gd name="txB" fmla="*/ 1788585 h 1788585"/>
            </a:gdLst>
            <a:ahLst/>
            <a:cxnLst>
              <a:cxn ang="0">
                <a:pos x="7848600" y="894556"/>
              </a:cxn>
              <a:cxn ang="5898240">
                <a:pos x="3924300" y="1789113"/>
              </a:cxn>
              <a:cxn ang="11796480">
                <a:pos x="0" y="894556"/>
              </a:cxn>
              <a:cxn ang="17694720">
                <a:pos x="3924300" y="0"/>
              </a:cxn>
            </a:cxnLst>
            <a:rect l="txL" t="txT" r="txR" b="txB"/>
            <a:pathLst>
              <a:path w="7848600" h="1788585">
                <a:moveTo>
                  <a:pt x="0" y="0"/>
                </a:moveTo>
                <a:lnTo>
                  <a:pt x="7550496" y="0"/>
                </a:lnTo>
                <a:lnTo>
                  <a:pt x="7848600" y="298103"/>
                </a:lnTo>
                <a:lnTo>
                  <a:pt x="7848600" y="1788585"/>
                </a:lnTo>
                <a:lnTo>
                  <a:pt x="0" y="17885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45" b="0" dirty="0">
                <a:solidFill>
                  <a:srgbClr val="0066CC"/>
                </a:solidFill>
                <a:latin typeface="Times New Roman" panose="02020603050405020304" charset="0"/>
                <a:ea typeface="黑体" panose="02010609060101010101" pitchFamily="49" charset="-122"/>
              </a:rPr>
              <a:t>　　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各种不同的用电器，电功率一般是不同的，翻看用电器的说明书，我们常常可以看到“</a:t>
            </a:r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电功率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”这样的参数。下面是一些用电器的电功率。</a:t>
            </a:r>
            <a:endParaRPr lang="zh-CN" altLang="en-US" sz="1945" b="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1568345" y="708422"/>
            <a:ext cx="4820814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．物理意义：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表示电流做功的</a:t>
            </a:r>
            <a:r>
              <a:rPr lang="zh-CN" altLang="en-US" sz="1945" b="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快慢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。</a:t>
            </a:r>
            <a:endParaRPr lang="zh-CN" altLang="en-US" sz="1945" b="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1583785" y="1384697"/>
            <a:ext cx="1332583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．单位：</a:t>
            </a:r>
          </a:p>
        </p:txBody>
      </p:sp>
      <p:sp>
        <p:nvSpPr>
          <p:cNvPr id="8200" name="Text Box 8"/>
          <p:cNvSpPr txBox="1"/>
          <p:nvPr/>
        </p:nvSpPr>
        <p:spPr>
          <a:xfrm>
            <a:off x="2772657" y="1384697"/>
            <a:ext cx="3202940" cy="39212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瓦特，简称瓦，符号是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W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。</a:t>
            </a:r>
            <a:endParaRPr lang="zh-CN" altLang="en-US" sz="1945" b="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7177" name="Text Box 9"/>
          <p:cNvSpPr txBox="1"/>
          <p:nvPr/>
        </p:nvSpPr>
        <p:spPr>
          <a:xfrm>
            <a:off x="2929432" y="1978819"/>
            <a:ext cx="3475167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千瓦	(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kW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)，毫瓦(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mW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)</a:t>
            </a:r>
            <a:endParaRPr lang="zh-CN" altLang="en-US" sz="1945" b="0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44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/>
      <p:bldP spid="8195" grpId="0" bldLvl="0" animBg="1"/>
      <p:bldP spid="8198" grpId="0" bldLvl="0"/>
      <p:bldP spid="8199" grpId="0" bldLvl="0"/>
      <p:bldP spid="8200" grpId="0" bldLvl="0"/>
      <p:bldP spid="7177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605163" y="1747838"/>
          <a:ext cx="6101715" cy="22833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6150"/>
                <a:gridCol w="1335405"/>
                <a:gridCol w="1338580"/>
                <a:gridCol w="1211580"/>
              </a:tblGrid>
              <a:tr h="4939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天河一号巨型计算机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4.04×10</a:t>
                      </a:r>
                      <a:r>
                        <a:rPr lang="en-US" altLang="zh-CN" sz="1800" b="0" baseline="3000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6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W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液晶电视机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约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100W</a:t>
                      </a:r>
                      <a:endParaRPr lang="zh-CN" altLang="en-US" sz="1800" b="0">
                        <a:latin typeface="Times New Roman" panose="02020603050405020304" charset="0"/>
                        <a:ea typeface="黑体" panose="02010609060101010101" pitchFamily="49" charset="-122"/>
                      </a:endParaRP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687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家用空调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约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1000W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排风扇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约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20W</a:t>
                      </a:r>
                      <a:endParaRPr lang="zh-CN" altLang="en-US" sz="1800" b="0">
                        <a:latin typeface="Times New Roman" panose="02020603050405020304" charset="0"/>
                        <a:ea typeface="黑体" panose="02010609060101010101" pitchFamily="49" charset="-122"/>
                      </a:endParaRP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814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吸尘器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约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800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W</a:t>
                      </a:r>
                      <a:endParaRPr lang="en-US" altLang="zh-CN" sz="1800" b="0">
                        <a:latin typeface="Times New Roman" panose="02020603050405020304" charset="0"/>
                        <a:ea typeface="黑体" panose="02010609060101010101" pitchFamily="49" charset="-122"/>
                      </a:endParaRP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手电筒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约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0.5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W</a:t>
                      </a:r>
                      <a:endParaRPr lang="en-US" altLang="zh-CN" sz="1800" b="0">
                        <a:latin typeface="Times New Roman" panose="02020603050405020304" charset="0"/>
                        <a:ea typeface="黑体" panose="02010609060101010101" pitchFamily="49" charset="-122"/>
                      </a:endParaRP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751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电吹风机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约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500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W</a:t>
                      </a:r>
                      <a:endParaRPr lang="en-US" altLang="zh-CN" sz="1800" b="0">
                        <a:latin typeface="Times New Roman" panose="02020603050405020304" charset="0"/>
                        <a:ea typeface="黑体" panose="02010609060101010101" pitchFamily="49" charset="-122"/>
                      </a:endParaRP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计算器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约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0.5mW</a:t>
                      </a:r>
                      <a:endParaRPr lang="zh-CN" altLang="en-US" sz="1800" b="0">
                        <a:latin typeface="Times New Roman" panose="02020603050405020304" charset="0"/>
                        <a:ea typeface="黑体" panose="02010609060101010101" pitchFamily="49" charset="-122"/>
                      </a:endParaRP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6873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台式计算机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约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200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W</a:t>
                      </a:r>
                      <a:endParaRPr lang="en-US" altLang="zh-CN" sz="1800" b="0">
                        <a:latin typeface="Times New Roman" panose="02020603050405020304" charset="0"/>
                        <a:ea typeface="黑体" panose="02010609060101010101" pitchFamily="49" charset="-122"/>
                      </a:endParaRP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</a:rPr>
                        <a:t>电子表</a:t>
                      </a: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约</a:t>
                      </a:r>
                      <a:r>
                        <a:rPr lang="en-US" altLang="zh-CN" sz="1800" b="0">
                          <a:latin typeface="Times New Roman" panose="02020603050405020304" charset="0"/>
                          <a:ea typeface="黑体" panose="02010609060101010101" pitchFamily="49" charset="-122"/>
                          <a:sym typeface="+mn-ea"/>
                        </a:rPr>
                        <a:t>0.01mW</a:t>
                      </a:r>
                      <a:endParaRPr lang="zh-CN" altLang="en-US" sz="1800" b="0">
                        <a:latin typeface="Times New Roman" panose="02020603050405020304" charset="0"/>
                        <a:ea typeface="黑体" panose="02010609060101010101" pitchFamily="49" charset="-122"/>
                      </a:endParaRPr>
                    </a:p>
                  </a:txBody>
                  <a:tcPr marL="68410" marR="68410" marT="34297" marB="34297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251" name="文本框 2"/>
          <p:cNvSpPr txBox="1"/>
          <p:nvPr/>
        </p:nvSpPr>
        <p:spPr>
          <a:xfrm>
            <a:off x="3638479" y="1141809"/>
            <a:ext cx="2125956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b="0" dirty="0">
                <a:latin typeface="黑体" panose="02010609060101010101" pitchFamily="49" charset="-122"/>
                <a:ea typeface="黑体" panose="02010609060101010101" pitchFamily="49" charset="-122"/>
              </a:rPr>
              <a:t>用电器的电功率</a:t>
            </a:r>
          </a:p>
        </p:txBody>
      </p:sp>
    </p:spTree>
    <p:extLst>
      <p:ext uri="{BB962C8B-B14F-4D97-AF65-F5344CB8AC3E}">
        <p14:creationId xmlns:p14="http://schemas.microsoft.com/office/powerpoint/2010/main" val="760064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/>
          <p:nvPr/>
        </p:nvSpPr>
        <p:spPr>
          <a:xfrm>
            <a:off x="6130243" y="3564731"/>
            <a:ext cx="1142553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b="0" dirty="0">
                <a:latin typeface="黑体" panose="02010609060101010101" pitchFamily="49" charset="-122"/>
                <a:ea typeface="黑体" panose="02010609060101010101" pitchFamily="49" charset="-122"/>
              </a:rPr>
              <a:t>电动机</a:t>
            </a:r>
          </a:p>
        </p:txBody>
      </p:sp>
      <p:pic>
        <p:nvPicPr>
          <p:cNvPr id="10243" name="Picture 2" descr="http://t3.baidu.com/it/u=3513634415,77663964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0390" y="1343025"/>
            <a:ext cx="2289857" cy="20788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Box 2"/>
          <p:cNvSpPr/>
          <p:nvPr/>
        </p:nvSpPr>
        <p:spPr>
          <a:xfrm>
            <a:off x="1595661" y="1426369"/>
            <a:ext cx="3858790" cy="1964875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945" b="0" dirty="0">
                <a:latin typeface="黑体" panose="02010609060101010101" pitchFamily="49" charset="-122"/>
                <a:ea typeface="黑体" panose="02010609060101010101" pitchFamily="49" charset="-122"/>
              </a:rPr>
              <a:t>　　农田灌溉时用来带动水泵的电动机，功率大约在几千瓦到几十千瓦之间；大型发电站的发电功率可达一百万千瓦以上。</a:t>
            </a:r>
            <a:endParaRPr lang="zh-CN" altLang="en-US" sz="1945" b="0" dirty="0">
              <a:latin typeface="黑体" panose="02010609060101010101" pitchFamily="49" charset="-122"/>
              <a:ea typeface="Times New Roman" panose="02020603050405020304" charset="0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1716806" y="3901679"/>
            <a:ext cx="3694889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b="0" dirty="0">
                <a:latin typeface="黑体" panose="02010609060101010101" pitchFamily="49" charset="-122"/>
                <a:ea typeface="黑体" panose="02010609060101010101" pitchFamily="49" charset="-122"/>
              </a:rPr>
              <a:t>  发光二极管的功率约为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50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mW</a:t>
            </a:r>
            <a:r>
              <a:rPr lang="zh-CN" altLang="en-US" sz="1945" b="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945" b="0" dirty="0">
              <a:latin typeface="黑体" panose="02010609060101010101" pitchFamily="49" charset="-122"/>
              <a:ea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881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/>
          </p:cNvSpPr>
          <p:nvPr>
            <p:ph type="title"/>
          </p:nvPr>
        </p:nvSpPr>
        <p:spPr>
          <a:xfrm>
            <a:off x="2432979" y="511970"/>
            <a:ext cx="5223439" cy="594122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l"/>
            <a:r>
              <a:rPr lang="zh-CN" altLang="en-US" sz="1945" kern="1200" dirty="0">
                <a:latin typeface="+mj-lt"/>
                <a:ea typeface="黑体" panose="02010609060101010101" pitchFamily="49" charset="-122"/>
                <a:cs typeface="+mj-cs"/>
              </a:rPr>
              <a:t>你一定能找对下列用电器的电功率</a:t>
            </a:r>
          </a:p>
        </p:txBody>
      </p:sp>
      <p:sp>
        <p:nvSpPr>
          <p:cNvPr id="11267" name="Text Box 4"/>
          <p:cNvSpPr txBox="1"/>
          <p:nvPr/>
        </p:nvSpPr>
        <p:spPr>
          <a:xfrm>
            <a:off x="2444857" y="1385888"/>
            <a:ext cx="4854069" cy="309946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彩色电视机                                   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0.4W</a:t>
            </a:r>
          </a:p>
          <a:p>
            <a:pPr eaLnBrk="0" hangingPunct="0">
              <a:spcBef>
                <a:spcPct val="50000"/>
              </a:spcBef>
            </a:pPr>
            <a:endParaRPr lang="en-US" altLang="zh-CN" sz="1945" b="0" dirty="0">
              <a:latin typeface="Times New Roman" panose="02020603050405020304" charset="0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半导体收音机                               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125W</a:t>
            </a:r>
          </a:p>
          <a:p>
            <a:pPr eaLnBrk="0" hangingPunct="0">
              <a:spcBef>
                <a:spcPct val="50000"/>
              </a:spcBef>
            </a:pPr>
            <a:endParaRPr lang="en-US" altLang="zh-CN" sz="1945" b="0" dirty="0">
              <a:latin typeface="Times New Roman" panose="02020603050405020304" charset="0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日光灯                                           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800W</a:t>
            </a:r>
          </a:p>
          <a:p>
            <a:pPr eaLnBrk="0" hangingPunct="0">
              <a:spcBef>
                <a:spcPct val="50000"/>
              </a:spcBef>
            </a:pPr>
            <a:endParaRPr lang="en-US" altLang="zh-CN" sz="1945" b="0" dirty="0">
              <a:latin typeface="Times New Roman" panose="02020603050405020304" charset="0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电饭锅                                            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40W</a:t>
            </a:r>
          </a:p>
        </p:txBody>
      </p:sp>
      <p:sp>
        <p:nvSpPr>
          <p:cNvPr id="11269" name="Line 5"/>
          <p:cNvSpPr/>
          <p:nvPr/>
        </p:nvSpPr>
        <p:spPr>
          <a:xfrm>
            <a:off x="3917587" y="1574007"/>
            <a:ext cx="2039255" cy="881062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0" name="Line 6"/>
          <p:cNvSpPr/>
          <p:nvPr/>
        </p:nvSpPr>
        <p:spPr>
          <a:xfrm flipV="1">
            <a:off x="4134932" y="1632347"/>
            <a:ext cx="1764900" cy="816769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1" name="Line 7"/>
          <p:cNvSpPr/>
          <p:nvPr/>
        </p:nvSpPr>
        <p:spPr>
          <a:xfrm>
            <a:off x="3422321" y="3281362"/>
            <a:ext cx="2337364" cy="8001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2" name="Line 8"/>
          <p:cNvSpPr/>
          <p:nvPr/>
        </p:nvSpPr>
        <p:spPr>
          <a:xfrm flipV="1">
            <a:off x="3372439" y="3302795"/>
            <a:ext cx="2456133" cy="860822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" name="文本框 7"/>
          <p:cNvSpPr txBox="1"/>
          <p:nvPr/>
        </p:nvSpPr>
        <p:spPr>
          <a:xfrm>
            <a:off x="1449577" y="689373"/>
            <a:ext cx="886013" cy="71338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charset="-122"/>
                <a:cs typeface="+mn-cs"/>
                <a:sym typeface="Times New Roman" panose="02020603050405020304" charset="0"/>
              </a:rPr>
              <a:t>试一试</a:t>
            </a:r>
          </a:p>
        </p:txBody>
      </p:sp>
    </p:spTree>
    <p:extLst>
      <p:ext uri="{BB962C8B-B14F-4D97-AF65-F5344CB8AC3E}">
        <p14:creationId xmlns:p14="http://schemas.microsoft.com/office/powerpoint/2010/main" val="3394774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2039855" y="2349103"/>
            <a:ext cx="4417002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②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电流做功相同，比较时间长短，</a:t>
            </a:r>
            <a:r>
              <a:rPr lang="zh-CN" altLang="en-US" sz="1945" b="0" dirty="0">
                <a:latin typeface="Times New Roman" panose="02020603050405020304" charset="0"/>
                <a:ea typeface="楷体_GB2312" pitchFamily="49" charset="-122"/>
              </a:rPr>
              <a:t>  </a:t>
            </a:r>
          </a:p>
        </p:txBody>
      </p:sp>
      <p:sp>
        <p:nvSpPr>
          <p:cNvPr id="12291" name="Text Box 3"/>
          <p:cNvSpPr txBox="1"/>
          <p:nvPr/>
        </p:nvSpPr>
        <p:spPr>
          <a:xfrm>
            <a:off x="2039856" y="1247775"/>
            <a:ext cx="4873073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①通电时间相同，比较做功多少</a:t>
            </a:r>
            <a:r>
              <a:rPr lang="zh-CN" altLang="en-US" sz="1945" b="0" dirty="0">
                <a:latin typeface="Times New Roman" panose="02020603050405020304" charset="0"/>
                <a:ea typeface="楷体_GB2312" pitchFamily="49" charset="-122"/>
              </a:rPr>
              <a:t>，    </a:t>
            </a:r>
          </a:p>
        </p:txBody>
      </p:sp>
      <p:sp>
        <p:nvSpPr>
          <p:cNvPr id="12292" name="Text Box 4"/>
          <p:cNvSpPr txBox="1"/>
          <p:nvPr/>
        </p:nvSpPr>
        <p:spPr>
          <a:xfrm>
            <a:off x="2531557" y="663179"/>
            <a:ext cx="4382558" cy="69322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有哪些方法可以比较电流做功的快慢？</a:t>
            </a:r>
          </a:p>
        </p:txBody>
      </p:sp>
      <p:sp>
        <p:nvSpPr>
          <p:cNvPr id="12295" name="Text Box 7"/>
          <p:cNvSpPr txBox="1"/>
          <p:nvPr/>
        </p:nvSpPr>
        <p:spPr>
          <a:xfrm>
            <a:off x="1615853" y="3456385"/>
            <a:ext cx="6026315" cy="1263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       电流通过电风扇的电动机，半小时消耗电能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72000J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，电流通过起重机的电动机，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秒内消耗电能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40000J</a:t>
            </a:r>
            <a:r>
              <a:rPr lang="zh-CN" altLang="en-US" sz="1945" b="0" dirty="0">
                <a:latin typeface="Times New Roman" panose="02020603050405020304" charset="0"/>
                <a:ea typeface="黑体" panose="02010609060101010101" pitchFamily="49" charset="-122"/>
              </a:rPr>
              <a:t>，电流通过哪种电动机消耗电能快</a:t>
            </a:r>
            <a:r>
              <a:rPr lang="en-US" altLang="zh-CN" sz="1945" b="0" dirty="0">
                <a:latin typeface="Times New Roman" panose="02020603050405020304" charset="0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12296" name="Text Box 8"/>
          <p:cNvSpPr txBox="1"/>
          <p:nvPr/>
        </p:nvSpPr>
        <p:spPr>
          <a:xfrm>
            <a:off x="2276205" y="1753791"/>
            <a:ext cx="2692482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做功多的电流做功快。</a:t>
            </a:r>
          </a:p>
        </p:txBody>
      </p:sp>
      <p:sp>
        <p:nvSpPr>
          <p:cNvPr id="12297" name="Text Box 9"/>
          <p:cNvSpPr txBox="1"/>
          <p:nvPr/>
        </p:nvSpPr>
        <p:spPr>
          <a:xfrm>
            <a:off x="2276205" y="2862262"/>
            <a:ext cx="2800562" cy="3921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945" b="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时间短的电流做功快。</a:t>
            </a:r>
          </a:p>
        </p:txBody>
      </p:sp>
      <p:sp>
        <p:nvSpPr>
          <p:cNvPr id="5" name="文本框 7"/>
          <p:cNvSpPr txBox="1"/>
          <p:nvPr/>
        </p:nvSpPr>
        <p:spPr>
          <a:xfrm>
            <a:off x="1462641" y="622698"/>
            <a:ext cx="886013" cy="71338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795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charset="-122"/>
                <a:cs typeface="+mn-cs"/>
                <a:sym typeface="Times New Roman" panose="02020603050405020304" charset="0"/>
              </a:rPr>
              <a:t>想一想</a:t>
            </a:r>
          </a:p>
        </p:txBody>
      </p:sp>
    </p:spTree>
    <p:extLst>
      <p:ext uri="{BB962C8B-B14F-4D97-AF65-F5344CB8AC3E}">
        <p14:creationId xmlns:p14="http://schemas.microsoft.com/office/powerpoint/2010/main" val="1436905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/>
      <p:bldP spid="12291" grpId="0" bldLvl="0"/>
      <p:bldP spid="12292" grpId="0"/>
      <p:bldP spid="12295" grpId="0" bldLvl="0"/>
      <p:bldP spid="12296" grpId="0" bldLvl="0"/>
      <p:bldP spid="12297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1436</Words>
  <Application>Microsoft Office PowerPoint</Application>
  <PresentationFormat>全屏显示(16:9)</PresentationFormat>
  <Paragraphs>179</Paragraphs>
  <Slides>21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你一定能找对下列用电器的电功率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2020-08-24T01:03:12Z</dcterms:created>
  <dcterms:modified xsi:type="dcterms:W3CDTF">2020-08-24T06:57:59Z</dcterms:modified>
</cp:coreProperties>
</file>